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1206" r:id="rId5"/>
    <p:sldId id="1207" r:id="rId6"/>
    <p:sldId id="1211" r:id="rId7"/>
    <p:sldId id="1208" r:id="rId8"/>
    <p:sldId id="1246" r:id="rId9"/>
    <p:sldId id="1212" r:id="rId10"/>
    <p:sldId id="1247" r:id="rId11"/>
    <p:sldId id="1233" r:id="rId12"/>
    <p:sldId id="312" r:id="rId13"/>
    <p:sldId id="1222" r:id="rId14"/>
    <p:sldId id="1221" r:id="rId15"/>
    <p:sldId id="1225"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5B8D2-394D-DC65-AB14-DB0E0F26D92E}" name="Nancy Meyers" initials="NM" userId="S::nmeyers@verifyme.com::d8a0560a-42d7-409c-b788-27821755fa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ncy Meyers" initials="NM" lastIdx="1" clrIdx="0">
    <p:extLst>
      <p:ext uri="{19B8F6BF-5375-455C-9EA6-DF929625EA0E}">
        <p15:presenceInfo xmlns:p15="http://schemas.microsoft.com/office/powerpoint/2012/main" userId="S::nmeyers@verifyme.com::d8a0560a-42d7-409c-b788-27821755fa81" providerId="AD"/>
      </p:ext>
    </p:extLst>
  </p:cmAuthor>
  <p:cmAuthor id="2" name="Keith Goldstein" initials="KG" lastIdx="3" clrIdx="1">
    <p:extLst>
      <p:ext uri="{19B8F6BF-5375-455C-9EA6-DF929625EA0E}">
        <p15:presenceInfo xmlns:p15="http://schemas.microsoft.com/office/powerpoint/2012/main" userId="f4d2a4c4f29468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2148C"/>
    <a:srgbClr val="03E003"/>
    <a:srgbClr val="2A2C2E"/>
    <a:srgbClr val="F8F8F8"/>
    <a:srgbClr val="F1EAFC"/>
    <a:srgbClr val="78FAFB"/>
    <a:srgbClr val="4C9596"/>
    <a:srgbClr val="5BC2C1"/>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712FFC-10E6-BD1F-0E8B-395D4A040012}" v="17" dt="2024-11-11T16:11:04.555"/>
    <p1510:client id="{48E2DCC1-B7C4-ADED-D302-B411E2301010}" v="7" dt="2024-11-10T23:40:00.276"/>
    <p1510:client id="{73A0DFC1-A9BA-455C-94AC-829E6003D5ED}" v="1" dt="2024-11-11T15:24:27.1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58"/>
      </p:cViewPr>
      <p:guideLst>
        <p:guide orient="horz" pos="1944"/>
        <p:guide orient="horz" pos="3816"/>
        <p:guide orient="horz" pos="960"/>
        <p:guide pos="3696"/>
        <p:guide pos="5856"/>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xmlns:p14="http://schemas.microsoft.com/office/powerpoint/2010/main"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xmlns:p14="http://schemas.microsoft.com/office/powerpoint/2010/main" val="90543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xmlns:p14="http://schemas.microsoft.com/office/powerpoint/2010/main"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xmlns:p14="http://schemas.microsoft.com/office/powerpoint/2010/main" val="82866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xmlns:p14="http://schemas.microsoft.com/office/powerpoint/2010/main" val="268177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main">
    <p:bg>
      <p:bgPr>
        <a:solidFill>
          <a:srgbClr val="42148C"/>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Tree>
    <p:extLst>
      <p:ext uri="{BB962C8B-B14F-4D97-AF65-F5344CB8AC3E}">
        <p14:creationId xmlns:p14="http://schemas.microsoft.com/office/powerpoint/2010/main" val="1740169713"/>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ts val="0"/>
              </a:spcBef>
              <a:spcAft>
                <a:spcPts val="300"/>
              </a:spcAft>
              <a:buFontTx/>
              <a:buNone/>
              <a:defRPr sz="1400" b="1"/>
            </a:lvl1pPr>
            <a:lvl2pPr marL="0" indent="0">
              <a:lnSpc>
                <a:spcPts val="2000"/>
              </a:lnSpc>
              <a:spcBef>
                <a:spcPts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89902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xmlns:p14="http://schemas.microsoft.com/office/powerpoint/2010/main" val="33348120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ts val="0"/>
              </a:spcBef>
              <a:buSzTx/>
              <a:buNone/>
              <a:defRPr sz="2600" b="1"/>
            </a:lvl1pPr>
            <a:lvl2pPr marL="0" indent="457200" defTabSz="412750">
              <a:lnSpc>
                <a:spcPct val="100000"/>
              </a:lnSpc>
              <a:spcBef>
                <a:spcPts val="0"/>
              </a:spcBef>
              <a:buSzTx/>
              <a:buNone/>
              <a:defRPr sz="2600" b="1"/>
            </a:lvl2pPr>
            <a:lvl3pPr marL="0" indent="914400" defTabSz="412750">
              <a:lnSpc>
                <a:spcPct val="100000"/>
              </a:lnSpc>
              <a:spcBef>
                <a:spcPts val="0"/>
              </a:spcBef>
              <a:buSzTx/>
              <a:buNone/>
              <a:defRPr sz="2600" b="1"/>
            </a:lvl3pPr>
            <a:lvl4pPr marL="0" indent="1371600" defTabSz="412750">
              <a:lnSpc>
                <a:spcPct val="100000"/>
              </a:lnSpc>
              <a:spcBef>
                <a:spcPts val="0"/>
              </a:spcBef>
              <a:buSzTx/>
              <a:buNone/>
              <a:defRPr sz="2600" b="1"/>
            </a:lvl4pPr>
            <a:lvl5pPr marL="0" indent="1828800" defTabSz="412750">
              <a:lnSpc>
                <a:spcPct val="100000"/>
              </a:lnSpc>
              <a:spcBef>
                <a:spcPts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61255165"/>
      </p:ext>
    </p:extLst>
  </p:cSld>
  <p:clrMapOvr>
    <a:masterClrMapping/>
  </p:clrMapOvr>
  <p:transition spd="med"/>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977466172"/>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3973183284"/>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26366773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11119880"/>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86414745"/>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6694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ts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ts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xmlns:p14="http://schemas.microsoft.com/office/powerpoint/2010/main" val="253116894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2"/>
          <a:stretch>
            <a:fillRect/>
          </a:stretch>
        </p:blipFill>
        <p:spPr>
          <a:xfrm>
            <a:off x="2169" y="6293285"/>
            <a:ext cx="735013" cy="528037"/>
          </a:xfrm>
          <a:prstGeom prst="rect">
            <a:avLst/>
          </a:prstGeom>
        </p:spPr>
      </p:pic>
    </p:spTree>
    <p:extLst>
      <p:ext uri="{BB962C8B-B14F-4D97-AF65-F5344CB8AC3E}">
        <p14:creationId xmlns:p14="http://schemas.microsoft.com/office/powerpoint/2010/main" val="225028376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xmlns:p14="http://schemas.microsoft.com/office/powerpoint/2010/main"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hyperlink" Target="https://www.verifyme.com/investors/" TargetMode="External"/><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03E003"/>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3"/>
          <a:srcRect l="8970" t="22055" r="6066" b="23030"/>
          <a:stretch/>
        </p:blipFill>
        <p:spPr>
          <a:xfrm>
            <a:off x="511287" y="1774563"/>
            <a:ext cx="4039498" cy="101495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Third Quarter 2024</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November 12, 2024</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24616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6531B5E1-EDD2-B54A-A4E4-EACA817541DA}"/>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EE0EB447-51B8-E34A-9B70-7AF6E2E54651}"/>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6" name="The challenge……">
            <a:extLst>
              <a:ext uri="{FF2B5EF4-FFF2-40B4-BE49-F238E27FC236}">
                <a16:creationId xmlns:a16="http://schemas.microsoft.com/office/drawing/2014/main" id="{B98883EC-8026-EC4E-BEA3-444B22D77C5B}"/>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Confidential Property of VerifyMe</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F2C824C8-E316-484F-8545-778859245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92F14242-DCA5-6148-AA55-F41CCC13707D}"/>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9" name="Title 1">
            <a:extLst>
              <a:ext uri="{FF2B5EF4-FFF2-40B4-BE49-F238E27FC236}">
                <a16:creationId xmlns:a16="http://schemas.microsoft.com/office/drawing/2014/main" id="{86D43773-8915-7F4F-A44E-F415ED807E75}"/>
              </a:ext>
            </a:extLst>
          </p:cNvPr>
          <p:cNvSpPr txBox="1">
            <a:spLocks/>
          </p:cNvSpPr>
          <p:nvPr/>
        </p:nvSpPr>
        <p:spPr>
          <a:xfrm>
            <a:off x="609600" y="2865437"/>
            <a:ext cx="11103370" cy="1127126"/>
          </a:xfrm>
          <a:prstGeom prst="rect">
            <a:avLst/>
          </a:prstGeom>
          <a:solidFill>
            <a:srgbClr val="42148C"/>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panose="020B0604020202020204"/>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Tree>
    <p:extLst>
      <p:ext uri="{BB962C8B-B14F-4D97-AF65-F5344CB8AC3E}">
        <p14:creationId xmlns:p14="http://schemas.microsoft.com/office/powerpoint/2010/main" val="422427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55399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9CD6BB7B-DD9D-A666-93D7-DB13C6FFEB19}"/>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1000" b="1" kern="0">
                <a:solidFill>
                  <a:srgbClr val="42148C"/>
                </a:solidFill>
                <a:effectLst/>
                <a:latin typeface="DM Sans"/>
                <a:ea typeface="Calibri" panose="020F0502020204030204" pitchFamily="34" charset="0"/>
                <a:cs typeface="Helvetica"/>
              </a:rPr>
              <a:t>Non-GAAP Reconciliation</a:t>
            </a:r>
            <a:endParaRPr lang="en-US" sz="1000" kern="100">
              <a:solidFill>
                <a:srgbClr val="42148C"/>
              </a:solidFill>
              <a:effectLst/>
              <a:latin typeface="DM Sans"/>
              <a:ea typeface="Calibri" panose="020F0502020204030204" pitchFamily="34" charset="0"/>
              <a:cs typeface="Helvetica"/>
            </a:endParaRPr>
          </a:p>
          <a:p>
            <a:pPr marL="0" marR="0">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algn="just">
              <a:lnSpc>
                <a:spcPct val="107000"/>
              </a:lnSpc>
            </a:pPr>
            <a:r>
              <a:rPr lang="en-US" sz="1000" kern="0">
                <a:solidFill>
                  <a:srgbClr val="42148C"/>
                </a:solidFill>
                <a:effectLst/>
                <a:latin typeface="DM Sans"/>
                <a:ea typeface="Calibri" panose="020F0502020204030204" pitchFamily="34" charset="0"/>
                <a:cs typeface="Times New Roman"/>
              </a:rPr>
              <a:t>VerifyMe’s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and nine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September</a:t>
            </a:r>
            <a:r>
              <a:rPr lang="en-US" sz="1000" kern="0">
                <a:solidFill>
                  <a:srgbClr val="42148C"/>
                </a:solidFill>
                <a:latin typeface="DM Sans"/>
                <a:ea typeface="Calibri" panose="020F0502020204030204" pitchFamily="34" charset="0"/>
                <a:cs typeface="Times New Roman"/>
              </a:rPr>
              <a:t> 30</a:t>
            </a:r>
            <a:r>
              <a:rPr lang="en-US" sz="1000" kern="0">
                <a:solidFill>
                  <a:srgbClr val="42148C"/>
                </a:solidFill>
                <a:effectLst/>
                <a:latin typeface="DM Sans"/>
                <a:ea typeface="Calibri" panose="020F0502020204030204" pitchFamily="34" charset="0"/>
                <a:cs typeface="Times New Roman"/>
              </a:rPr>
              <a:t>, 2024, to the three and </a:t>
            </a:r>
            <a:r>
              <a:rPr lang="en-US" sz="1000" kern="0">
                <a:solidFill>
                  <a:srgbClr val="42148C"/>
                </a:solidFill>
                <a:latin typeface="DM Sans"/>
                <a:ea typeface="Calibri" panose="020F0502020204030204" pitchFamily="34" charset="0"/>
                <a:cs typeface="Times New Roman"/>
              </a:rPr>
              <a:t>nine</a:t>
            </a:r>
            <a:r>
              <a:rPr lang="en-US" sz="1000" kern="0">
                <a:solidFill>
                  <a:srgbClr val="42148C"/>
                </a:solidFill>
                <a:effectLst/>
                <a:latin typeface="DM Sans"/>
                <a:ea typeface="Calibri" panose="020F0502020204030204" pitchFamily="34" charset="0"/>
                <a:cs typeface="Times New Roman"/>
              </a:rPr>
              <a:t>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September</a:t>
            </a:r>
            <a:r>
              <a:rPr lang="en-US" sz="1000" kern="0">
                <a:solidFill>
                  <a:srgbClr val="42148C"/>
                </a:solidFill>
                <a:latin typeface="DM Sans"/>
                <a:ea typeface="Calibri" panose="020F0502020204030204" pitchFamily="34" charset="0"/>
                <a:cs typeface="Times New Roman"/>
              </a:rPr>
              <a:t> 30</a:t>
            </a:r>
            <a:r>
              <a:rPr lang="en-US" sz="1000" kern="0">
                <a:solidFill>
                  <a:srgbClr val="42148C"/>
                </a:solidFill>
                <a:effectLst/>
                <a:latin typeface="DM Sans"/>
                <a:ea typeface="Calibri" panose="020F0502020204030204" pitchFamily="34" charset="0"/>
                <a:cs typeface="Times New Roman"/>
              </a:rPr>
              <a:t>, 2023,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The Company defines EBITDA as net income (loss) before interest expense, income tax expense (benefit), and depreciation and amortization. Adjusted EBITDA represents EBITDA plus non-cash stock compensation expense, severance expense, unrealized (gain) loss on equity investment, impairments, change in fair value of contingent consideration and one-time professional expenses for acquisitions. VerifyMe believes EBITDA and Adjusted EBITDA are important measures of VerifyMe’s operating performance because they allow management, investors and analysts to evaluate and assess VerifyMe’s core operating results from period-to-period after removing the impact of items of a non-operational nature that affect comparability.</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solidFill>
                <a:srgbClr val="42148C"/>
              </a:solidFill>
              <a:effectLst/>
              <a:latin typeface="DM Sans"/>
              <a:ea typeface="Calibri" panose="020F0502020204030204" pitchFamily="34" charset="0"/>
              <a:cs typeface="Times New Roman"/>
            </a:endParaRPr>
          </a:p>
        </p:txBody>
      </p:sp>
    </p:spTree>
    <p:extLst>
      <p:ext uri="{BB962C8B-B14F-4D97-AF65-F5344CB8AC3E}">
        <p14:creationId xmlns:p14="http://schemas.microsoft.com/office/powerpoint/2010/main" val="274049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defRPr/>
            </a:pPr>
            <a:r>
              <a:rPr lang="en-US" sz="3200">
                <a:solidFill>
                  <a:srgbClr val="42148C"/>
                </a:solidFill>
                <a:latin typeface="DM Sans Medium"/>
                <a:cs typeface="Arial"/>
              </a:rPr>
              <a:t>Non-GAAP</a:t>
            </a:r>
            <a:r>
              <a:rPr lang="en-US" sz="3200">
                <a:solidFill>
                  <a:srgbClr val="42148C"/>
                </a:solidFill>
                <a:latin typeface="DM Sans Medium"/>
                <a:ea typeface="+mn-lt"/>
                <a:cs typeface="+mn-lt"/>
              </a:rPr>
              <a:t> Reconciliation – EBITDA and Adjusted EBITDA</a:t>
            </a:r>
          </a:p>
          <a:p>
            <a:pPr algn="ctr">
              <a:defRPr/>
            </a:pPr>
            <a:r>
              <a:rPr lang="en-US" sz="2400">
                <a:solidFill>
                  <a:srgbClr val="42148C"/>
                </a:solidFill>
                <a:latin typeface="DM Sans Medium"/>
                <a:ea typeface="+mn-lt"/>
                <a:cs typeface="+mn-lt"/>
              </a:rPr>
              <a:t>(In Thousands)</a:t>
            </a:r>
            <a:endParaRPr lang="en-US" sz="2400">
              <a:solidFill>
                <a:srgbClr val="42148C"/>
              </a:solidFill>
              <a:latin typeface="DM Sans Medium" pitchFamily="2" charset="77"/>
              <a:ea typeface="+mn-lt"/>
              <a:cs typeface="+mn-lt"/>
            </a:endParaRPr>
          </a:p>
        </p:txBody>
      </p:sp>
      <p:graphicFrame>
        <p:nvGraphicFramePr>
          <p:cNvPr id="6" name="Object 5">
            <a:extLst>
              <a:ext uri="{FF2B5EF4-FFF2-40B4-BE49-F238E27FC236}">
                <a16:creationId xmlns:a16="http://schemas.microsoft.com/office/drawing/2014/main" id="{E4577E81-21FB-9CFD-6334-586F289C5F9D}"/>
              </a:ext>
            </a:extLst>
          </p:cNvPr>
          <p:cNvGraphicFramePr>
            <a:graphicFrameLocks noChangeAspect="1"/>
          </p:cNvGraphicFramePr>
          <p:nvPr>
            <p:extLst>
              <p:ext uri="{D42A27DB-BD31-4B8C-83A1-F6EECF244321}">
                <p14:modId xmlns:p14="http://schemas.microsoft.com/office/powerpoint/2010/main" val="1702639216"/>
              </p:ext>
            </p:extLst>
          </p:nvPr>
        </p:nvGraphicFramePr>
        <p:xfrm>
          <a:off x="2235200" y="1222375"/>
          <a:ext cx="7720013" cy="4411663"/>
        </p:xfrm>
        <a:graphic>
          <a:graphicData uri="http://schemas.openxmlformats.org/presentationml/2006/ole">
            <mc:AlternateContent xmlns:mc="http://schemas.openxmlformats.org/markup-compatibility/2006">
              <mc:Choice xmlns:v="urn:schemas-microsoft-com:vml" Requires="v">
                <p:oleObj name="Worksheet" r:id="rId3" imgW="7719237" imgH="4412169" progId="Excel.Sheet.12">
                  <p:embed/>
                </p:oleObj>
              </mc:Choice>
              <mc:Fallback>
                <p:oleObj name="Worksheet" r:id="rId3" imgW="7719237" imgH="4412169" progId="Excel.Sheet.12">
                  <p:embed/>
                  <p:pic>
                    <p:nvPicPr>
                      <p:cNvPr id="6" name="Object 5">
                        <a:extLst>
                          <a:ext uri="{FF2B5EF4-FFF2-40B4-BE49-F238E27FC236}">
                            <a16:creationId xmlns:a16="http://schemas.microsoft.com/office/drawing/2014/main" id="{E4577E81-21FB-9CFD-6334-586F289C5F9D}"/>
                          </a:ext>
                        </a:extLst>
                      </p:cNvPr>
                      <p:cNvPicPr/>
                      <p:nvPr/>
                    </p:nvPicPr>
                    <p:blipFill>
                      <a:blip r:embed="rId4"/>
                      <a:stretch>
                        <a:fillRect/>
                      </a:stretch>
                    </p:blipFill>
                    <p:spPr>
                      <a:xfrm>
                        <a:off x="2235200" y="1222375"/>
                        <a:ext cx="7720013" cy="4411663"/>
                      </a:xfrm>
                      <a:prstGeom prst="rect">
                        <a:avLst/>
                      </a:prstGeom>
                    </p:spPr>
                  </p:pic>
                </p:oleObj>
              </mc:Fallback>
            </mc:AlternateContent>
          </a:graphicData>
        </a:graphic>
      </p:graphicFrame>
    </p:spTree>
    <p:extLst>
      <p:ext uri="{BB962C8B-B14F-4D97-AF65-F5344CB8AC3E}">
        <p14:creationId xmlns:p14="http://schemas.microsoft.com/office/powerpoint/2010/main" val="426421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pic>
        <p:nvPicPr>
          <p:cNvPr id="20" name="VerifyMe_RGB_2ColorWhite_Outline_SingleLine.png" descr="VerifyMe_RGB_2ColorWhite_Outline_SingleLine.png">
            <a:extLst>
              <a:ext uri="{FF2B5EF4-FFF2-40B4-BE49-F238E27FC236}">
                <a16:creationId xmlns:a16="http://schemas.microsoft.com/office/drawing/2014/main" id="{4747FF24-5842-9443-BF5B-8562B6F3E292}"/>
              </a:ext>
            </a:extLst>
          </p:cNvPr>
          <p:cNvPicPr>
            <a:picLocks noChangeAspect="1"/>
          </p:cNvPicPr>
          <p:nvPr/>
        </p:nvPicPr>
        <p:blipFill rotWithShape="1">
          <a:blip r:embed="rId2"/>
          <a:srcRect l="5498" t="17097" r="7041" b="15843"/>
          <a:stretch/>
        </p:blipFill>
        <p:spPr>
          <a:xfrm>
            <a:off x="3332205" y="1268627"/>
            <a:ext cx="5527589" cy="1647568"/>
          </a:xfrm>
          <a:prstGeom prst="rect">
            <a:avLst/>
          </a:prstGeom>
          <a:ln w="3175">
            <a:miter lim="400000"/>
          </a:ln>
        </p:spPr>
      </p:pic>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 xmlns:ma14="http://schemas.microsoft.com/office/mac/drawingml/2011/main" val="1"/>
            </a:ext>
          </a:extLst>
        </p:spPr>
        <p:txBody>
          <a:bodyPr lIns="0" tIns="0" rIns="0" bIns="0">
            <a:spAutoFit/>
          </a:bodyPr>
          <a:lstStyle>
            <a:lvl1pPr defTabSz="457200">
              <a:lnSpc>
                <a:spcPts val="2800"/>
              </a:lnSpc>
              <a:spcBef>
                <a:spcPts val="2400"/>
              </a:spcBef>
              <a:tabLst>
                <a:tab pos="152400" algn="l"/>
              </a:tabLst>
              <a:defRPr sz="2400">
                <a:solidFill>
                  <a:srgbClr val="03E003"/>
                </a:solidFill>
                <a:latin typeface="+mn-lt"/>
                <a:ea typeface="+mn-ea"/>
                <a:cs typeface="+mn-cs"/>
                <a:sym typeface="DM Sans Regular"/>
              </a:defRPr>
            </a:lvl1pPr>
          </a:lstStyle>
          <a:p>
            <a:pPr algn="ctr"/>
            <a:r>
              <a:rPr>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a:solidFill>
                  <a:schemeClr val="bg1"/>
                </a:solidFill>
                <a:latin typeface="DM Sans"/>
                <a:hlinkClick r:id="rId3">
                  <a:extLst>
                    <a:ext uri="{A12FA001-AC4F-418D-AE19-62706E023703}">
                      <ahyp:hlinkClr xmlns:ahyp="http://schemas.microsoft.com/office/drawing/2018/hyperlinkcolor" val="tx"/>
                    </a:ext>
                  </a:extLst>
                </a:hlinkClick>
              </a:rPr>
              <a:t>info@</a:t>
            </a:r>
            <a:r>
              <a:rPr>
                <a:solidFill>
                  <a:schemeClr val="bg1"/>
                </a:solidFill>
                <a:latin typeface="DM Sans"/>
                <a:hlinkClick r:id="rId3">
                  <a:extLst>
                    <a:ext uri="{A12FA001-AC4F-418D-AE19-62706E023703}">
                      <ahyp:hlinkClr xmlns:ahyp="http://schemas.microsoft.com/office/drawing/2018/hyperlinkcolor" val="tx"/>
                    </a:ext>
                  </a:extLst>
                </a:hlinkClick>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147943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2600">
                <a:solidFill>
                  <a:srgbClr val="42148C"/>
                </a:solidFill>
                <a:latin typeface="DM Sans Medium" pitchFamily="2" charset="77"/>
              </a:rPr>
              <a:t>Welcome &amp; Introductions</a:t>
            </a:r>
            <a:endParaRPr lang="en-US" sz="2600">
              <a:solidFill>
                <a:srgbClr val="42148C"/>
              </a:solidFill>
              <a:latin typeface="DM Sans Medium" pitchFamily="2" charset="77"/>
              <a:cs typeface="Arial" panose="020B0604020202020204"/>
            </a:endParaRPr>
          </a:p>
          <a:p>
            <a:pPr>
              <a:spcAft>
                <a:spcPts val="2400"/>
              </a:spcAft>
              <a:buClr>
                <a:srgbClr val="42148C"/>
              </a:buClr>
              <a:buSzPct val="100000"/>
            </a:pPr>
            <a:r>
              <a:rPr lang="en-US" sz="2600">
                <a:solidFill>
                  <a:srgbClr val="42148C"/>
                </a:solidFill>
                <a:latin typeface="DM Sans Medium" pitchFamily="2" charset="77"/>
                <a:cs typeface="Arial" panose="020B0604020202020204"/>
              </a:rPr>
              <a:t>Operations and Strategic Update</a:t>
            </a:r>
          </a:p>
          <a:p>
            <a:pPr>
              <a:spcAft>
                <a:spcPts val="2400"/>
              </a:spcAft>
              <a:buClr>
                <a:srgbClr val="42148C"/>
              </a:buClr>
              <a:buSzPct val="100000"/>
            </a:pPr>
            <a:r>
              <a:rPr lang="en-US" sz="2600">
                <a:solidFill>
                  <a:srgbClr val="42148C"/>
                </a:solidFill>
                <a:latin typeface="DM Sans Medium" pitchFamily="2" charset="77"/>
                <a:cs typeface="Arial" panose="020B0604020202020204"/>
              </a:rPr>
              <a:t>Financial Review</a:t>
            </a:r>
          </a:p>
          <a:p>
            <a:pPr>
              <a:spcAft>
                <a:spcPts val="2400"/>
              </a:spcAft>
              <a:buClr>
                <a:srgbClr val="42148C"/>
              </a:buClr>
              <a:buSzPct val="100000"/>
            </a:pPr>
            <a:r>
              <a:rPr lang="en-US" sz="2600">
                <a:solidFill>
                  <a:srgbClr val="42148C"/>
                </a:solidFill>
                <a:latin typeface="DM Sans Medium" pitchFamily="2" charset="77"/>
                <a:cs typeface="Arial" panose="020B0604020202020204"/>
              </a:rPr>
              <a:t>Q&amp;A</a:t>
            </a:r>
          </a:p>
          <a:p>
            <a:pPr>
              <a:spcAft>
                <a:spcPts val="2400"/>
              </a:spcAft>
              <a:buClr>
                <a:srgbClr val="42148C"/>
              </a:buClr>
              <a:buSzPct val="100000"/>
            </a:pPr>
            <a:r>
              <a:rPr lang="en-US" sz="2600">
                <a:solidFill>
                  <a:srgbClr val="42148C"/>
                </a:solidFill>
                <a:latin typeface="DM Sans Medium" pitchFamily="2" charset="77"/>
                <a:cs typeface="Arial" panose="020B0604020202020204"/>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3" name="Picture 12" descr="A picture containing graphics, colorfulness, circle, graphic design&#10;&#10;Description automatically generated">
            <a:extLst>
              <a:ext uri="{FF2B5EF4-FFF2-40B4-BE49-F238E27FC236}">
                <a16:creationId xmlns:a16="http://schemas.microsoft.com/office/drawing/2014/main" id="{02DAAFC4-786C-D54F-BCD4-04D2EED2A5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10760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600" y="962627"/>
            <a:ext cx="10960101" cy="493274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lgn="just"/>
            <a:r>
              <a:rPr lang="en-US" sz="800">
                <a:solidFill>
                  <a:srgbClr val="000000"/>
                </a:solidFill>
                <a:latin typeface="DM Sans"/>
              </a:rPr>
              <a:t>In addition to historical 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VerifyMe, Inc. together with its wholly owned subsidiaries </a:t>
            </a:r>
            <a:r>
              <a:rPr lang="en-US" sz="800" err="1">
                <a:solidFill>
                  <a:srgbClr val="000000"/>
                </a:solidFill>
                <a:latin typeface="DM Sans"/>
              </a:rPr>
              <a:t>PeriShip</a:t>
            </a:r>
            <a:r>
              <a:rPr lang="en-US" sz="800">
                <a:solidFill>
                  <a:srgbClr val="000000"/>
                </a:solidFill>
                <a:latin typeface="DM Sans"/>
              </a:rPr>
              <a:t> Global LLC and Trust Codes Global Limited,  (“VerifyMe,” the “Company,” “we,” or “us”) that may constitute “forward-looking statements” within the meaning of the “safe harbor” provisions of the Private Securities Litigation Reform Act of 1995. </a:t>
            </a:r>
            <a:r>
              <a:rPr lang="en-US" sz="800">
                <a:effectLst/>
                <a:latin typeface="DM Sans"/>
                <a:ea typeface="Times New Roman" panose="02020603050405020304" pitchFamily="18" charset="0"/>
              </a:rPr>
              <a:t>The words “believe,”  “continues,” “project,” </a:t>
            </a:r>
            <a:r>
              <a:rPr lang="en-US" sz="800">
                <a:latin typeface="DM Sans"/>
                <a:ea typeface="Times New Roman" panose="02020603050405020304" pitchFamily="18" charset="0"/>
              </a:rPr>
              <a:t>"will," and</a:t>
            </a:r>
            <a:r>
              <a:rPr lang="en-US" sz="800">
                <a:effectLst/>
                <a:latin typeface="DM Sans"/>
                <a:ea typeface="Times New Roman" panose="02020603050405020304" pitchFamily="18" charset="0"/>
              </a:rPr>
              <a:t> similar 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our engagement in future acquisitions or strategic partnerships that increase our capital requirements or cause us to incur debt or assume contingent liabilities,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the ability of our strategic partners to integrate our solutions into their product offerings,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a:t>
            </a:r>
          </a:p>
          <a:p>
            <a:pPr algn="just"/>
            <a:endParaRPr lang="en-US" sz="800">
              <a:solidFill>
                <a:srgbClr val="000000"/>
              </a:solidFill>
              <a:latin typeface="DM Sans" pitchFamily="2" charset="0"/>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2023,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a:t>
            </a:r>
            <a:r>
              <a:rPr lang="en-US" sz="800" err="1">
                <a:solidFill>
                  <a:srgbClr val="000000"/>
                </a:solidFill>
                <a:latin typeface="DM Sans"/>
              </a:rPr>
              <a:t>i</a:t>
            </a:r>
            <a:r>
              <a:rPr lang="en-US" sz="800">
                <a:solidFill>
                  <a:srgbClr val="000000"/>
                </a:solidFill>
                <a:latin typeface="DM Sans"/>
              </a:rPr>
              <a:t>)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panose="020B0604020202020204"/>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a:cxnSpLocks/>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8" name="The challenge……">
            <a:extLst>
              <a:ext uri="{FF2B5EF4-FFF2-40B4-BE49-F238E27FC236}">
                <a16:creationId xmlns:a16="http://schemas.microsoft.com/office/drawing/2014/main" id="{4D746B56-F401-2148-AB51-D4CC0D127C9A}"/>
              </a:ext>
            </a:extLst>
          </p:cNvPr>
          <p:cNvSpPr txBox="1"/>
          <p:nvPr/>
        </p:nvSpPr>
        <p:spPr>
          <a:xfrm>
            <a:off x="1053460" y="650886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20" name="Picture 19" descr="A picture containing graphics, colorfulness, circle, graphic design&#10;&#10;Description automatically generated">
            <a:extLst>
              <a:ext uri="{FF2B5EF4-FFF2-40B4-BE49-F238E27FC236}">
                <a16:creationId xmlns:a16="http://schemas.microsoft.com/office/drawing/2014/main" id="{0CFE232F-D7B5-A945-ABB9-58E682FB1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427042"/>
            <a:ext cx="318663" cy="318663"/>
          </a:xfrm>
          <a:prstGeom prst="rect">
            <a:avLst/>
          </a:prstGeom>
        </p:spPr>
      </p:pic>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Tree>
    <p:extLst>
      <p:ext uri="{BB962C8B-B14F-4D97-AF65-F5344CB8AC3E}">
        <p14:creationId xmlns:p14="http://schemas.microsoft.com/office/powerpoint/2010/main" val="343487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rgbClr val="03E003"/>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4376" y="3940938"/>
            <a:ext cx="3034691" cy="10996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Remarks</a:t>
            </a:r>
          </a:p>
          <a:p>
            <a:pPr marL="355600" indent="-355600">
              <a:lnSpc>
                <a:spcPct val="120000"/>
              </a:lnSpc>
              <a:buFont typeface="System Font Regular"/>
              <a:buChar char="–"/>
            </a:pPr>
            <a:r>
              <a:rPr lang="en-US" sz="2400">
                <a:solidFill>
                  <a:schemeClr val="bg1"/>
                </a:solidFill>
                <a:latin typeface="DM Sans"/>
                <a:cs typeface="Arial" panose="020B0604020202020204"/>
              </a:rPr>
              <a:t>Future Outlook</a:t>
            </a: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6525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FE4001B-2EE6-764F-9F94-A00EC95CF200}"/>
              </a:ext>
            </a:extLst>
          </p:cNvPr>
          <p:cNvSpPr/>
          <p:nvPr/>
        </p:nvSpPr>
        <p:spPr>
          <a:xfrm>
            <a:off x="711558" y="2070572"/>
            <a:ext cx="1806276" cy="180627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a:cxnSpLocks/>
          </p:cNvCxnSpPr>
          <p:nvPr/>
        </p:nvCxnSpPr>
        <p:spPr>
          <a:xfrm flipH="1">
            <a:off x="2143655" y="1601067"/>
            <a:ext cx="548893" cy="539549"/>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350888" y="810326"/>
            <a:ext cx="3383617"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ea typeface="+mn-lt"/>
                <a:cs typeface="+mn-lt"/>
                <a:sym typeface="DM Sans Bold"/>
              </a:rPr>
              <a:t>Overall Performance</a:t>
            </a:r>
            <a:endParaRPr lang="en-US"/>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27575" y="1125125"/>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34654" y="1310122"/>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350889" y="1085952"/>
            <a:ext cx="7750943"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Anticipate YoY 2024 revenue slightly below 2023</a:t>
            </a:r>
            <a:r>
              <a:rPr lang="en-NZ" sz="1400" baseline="30000">
                <a:solidFill>
                  <a:srgbClr val="2A2C2E"/>
                </a:solidFill>
                <a:latin typeface="DM Sans"/>
                <a:ea typeface="+mn-lt"/>
                <a:cs typeface="+mn-lt"/>
                <a:sym typeface="DM Sans Bold"/>
              </a:rPr>
              <a:t> (2)</a:t>
            </a:r>
            <a:endParaRPr lang="en-NZ" sz="1400">
              <a:solidFill>
                <a:srgbClr val="2A2C2E"/>
              </a:solidFill>
              <a:latin typeface="DM Sans" pitchFamily="2" charset="0"/>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Anticipate YoY 2024 gross profit and gross margin above 2023</a:t>
            </a:r>
            <a:r>
              <a:rPr lang="en-NZ" sz="1400" baseline="30000">
                <a:solidFill>
                  <a:srgbClr val="2A2C2E"/>
                </a:solidFill>
                <a:latin typeface="DM Sans"/>
                <a:ea typeface="+mn-lt"/>
                <a:cs typeface="+mn-lt"/>
                <a:sym typeface="DM Sans Bold"/>
              </a:rPr>
              <a:t> (2)</a:t>
            </a:r>
            <a:endParaRPr lang="en-NZ" sz="1400">
              <a:solidFill>
                <a:srgbClr val="2A2C2E"/>
              </a:solidFill>
              <a:latin typeface="DM Sans"/>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Anticipate YoY 2024 adjusted EBITDA</a:t>
            </a:r>
            <a:r>
              <a:rPr lang="en-NZ" sz="1400" baseline="30000">
                <a:solidFill>
                  <a:srgbClr val="2A2C2E"/>
                </a:solidFill>
                <a:latin typeface="DM Sans"/>
                <a:ea typeface="+mn-lt"/>
                <a:cs typeface="+mn-lt"/>
                <a:sym typeface="DM Sans Bold"/>
              </a:rPr>
              <a:t> (1)</a:t>
            </a:r>
            <a:r>
              <a:rPr lang="en-NZ" sz="1400">
                <a:solidFill>
                  <a:srgbClr val="2A2C2E"/>
                </a:solidFill>
                <a:latin typeface="DM Sans"/>
                <a:ea typeface="+mn-lt"/>
                <a:cs typeface="+mn-lt"/>
                <a:sym typeface="DM Sans Bold"/>
              </a:rPr>
              <a:t> above 2023</a:t>
            </a:r>
            <a:r>
              <a:rPr lang="en-NZ" sz="1400" baseline="30000">
                <a:solidFill>
                  <a:srgbClr val="2A2C2E"/>
                </a:solidFill>
                <a:latin typeface="DM Sans"/>
                <a:ea typeface="+mn-lt"/>
                <a:cs typeface="+mn-lt"/>
                <a:sym typeface="DM Sans Bold"/>
              </a:rPr>
              <a:t>(2)</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Q3 2024 is 5</a:t>
            </a:r>
            <a:r>
              <a:rPr lang="en-NZ" sz="1400" baseline="30000">
                <a:solidFill>
                  <a:srgbClr val="2A2C2E"/>
                </a:solidFill>
                <a:latin typeface="DM Sans"/>
                <a:ea typeface="+mn-lt"/>
                <a:cs typeface="+mn-lt"/>
                <a:sym typeface="DM Sans Bold"/>
              </a:rPr>
              <a:t>th</a:t>
            </a:r>
            <a:r>
              <a:rPr lang="en-NZ" sz="1400">
                <a:solidFill>
                  <a:srgbClr val="2A2C2E"/>
                </a:solidFill>
                <a:latin typeface="DM Sans"/>
                <a:ea typeface="+mn-lt"/>
                <a:cs typeface="+mn-lt"/>
                <a:sym typeface="DM Sans Bold"/>
              </a:rPr>
              <a:t> consecutive quarter of positive adjusted EBITDA</a:t>
            </a:r>
            <a:endParaRPr lang="en-NZ" sz="1400" baseline="300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783069" y="2068533"/>
            <a:ext cx="3754213"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rPr>
              <a:t>Capital </a:t>
            </a:r>
            <a:endParaRPr lang="en-NZ" sz="2000">
              <a:solidFill>
                <a:srgbClr val="42148C"/>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856465" y="2415423"/>
            <a:ext cx="7588410" cy="64633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Total cash net of debt end of September 2024 $0.5M vs $0.6M end of December 2023</a:t>
            </a:r>
            <a:endParaRPr lang="en-NZ" sz="1400">
              <a:solidFill>
                <a:srgbClr val="2A2C2E"/>
              </a:solidFill>
              <a:latin typeface="DM Sans"/>
              <a:cs typeface="Arial" panose="020B0604020202020204"/>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Anticipate will be net cashflow neutral in 2024</a:t>
            </a:r>
            <a:r>
              <a:rPr lang="en-NZ" sz="1400" baseline="30000">
                <a:solidFill>
                  <a:srgbClr val="2A2C2E"/>
                </a:solidFill>
                <a:latin typeface="DM Sans"/>
                <a:ea typeface="+mn-lt"/>
                <a:cs typeface="+mn-lt"/>
                <a:sym typeface="DM Sans Bold"/>
              </a:rPr>
              <a:t> (2)</a:t>
            </a:r>
            <a:endParaRPr lang="en-NZ" sz="1400">
              <a:solidFill>
                <a:srgbClr val="2A2C2E"/>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Continuing to review all capital options</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352687" y="4590168"/>
            <a:ext cx="4798174"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sym typeface="DM Sans Bold"/>
              </a:rPr>
              <a:t>Precision Logistics Segment</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351592" y="4748183"/>
            <a:ext cx="8643913" cy="129266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Increased customers in proactive business line by 6% YTD September 2024 vs 2023 </a:t>
            </a:r>
            <a:endParaRPr lang="en-U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Shipments to existing customer in proactive business line down 4% YTD September 2024 vs 2023</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Continued Increases in proposal activity since fully staffing salesforce</a:t>
            </a:r>
          </a:p>
          <a:p>
            <a:pP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3090854" y="3094150"/>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3090854" y="3118558"/>
            <a:ext cx="522686" cy="52268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088005" y="2215473"/>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423270" y="264943"/>
            <a:ext cx="8998021" cy="4167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rgbClr val="42148C"/>
                </a:solidFill>
                <a:latin typeface="DM Sans Medium" pitchFamily="2" charset="77"/>
                <a:sym typeface="DM Sans Bold"/>
              </a:rPr>
              <a:t>Strategic </a:t>
            </a:r>
            <a:r>
              <a:rPr lang="en-NZ" sz="3600">
                <a:solidFill>
                  <a:srgbClr val="42148C"/>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a:cxnSpLocks/>
          </p:cNvCxnSpPr>
          <p:nvPr/>
        </p:nvCxnSpPr>
        <p:spPr>
          <a:xfrm>
            <a:off x="613384" y="5840128"/>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1" name="The challenge……">
            <a:extLst>
              <a:ext uri="{FF2B5EF4-FFF2-40B4-BE49-F238E27FC236}">
                <a16:creationId xmlns:a16="http://schemas.microsoft.com/office/drawing/2014/main" id="{31B643C7-F665-474B-BAA5-0402C4B8386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3" name="Picture 42" descr="A picture containing graphics, colorfulness, circle, graphic design&#10;&#10;Description automatically generated">
            <a:extLst>
              <a:ext uri="{FF2B5EF4-FFF2-40B4-BE49-F238E27FC236}">
                <a16:creationId xmlns:a16="http://schemas.microsoft.com/office/drawing/2014/main" id="{72320531-EF42-1143-997C-AAEB22D34E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cxnSp>
        <p:nvCxnSpPr>
          <p:cNvPr id="48" name="Straight Arrow Connector 47">
            <a:extLst>
              <a:ext uri="{FF2B5EF4-FFF2-40B4-BE49-F238E27FC236}">
                <a16:creationId xmlns:a16="http://schemas.microsoft.com/office/drawing/2014/main" id="{376DEA22-E317-4649-BE1F-5537C7AD8511}"/>
              </a:ext>
            </a:extLst>
          </p:cNvPr>
          <p:cNvCxnSpPr>
            <a:cxnSpLocks/>
          </p:cNvCxnSpPr>
          <p:nvPr/>
        </p:nvCxnSpPr>
        <p:spPr>
          <a:xfrm flipH="1" flipV="1">
            <a:off x="2545582" y="3255346"/>
            <a:ext cx="486871" cy="9652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a:cxnSpLocks/>
          </p:cNvCxnSpPr>
          <p:nvPr/>
        </p:nvCxnSpPr>
        <p:spPr>
          <a:xfrm flipH="1">
            <a:off x="2561316" y="2563765"/>
            <a:ext cx="445322" cy="159488"/>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466F365-DE27-2167-78FF-65F7CA9E5EA2}"/>
              </a:ext>
            </a:extLst>
          </p:cNvPr>
          <p:cNvSpPr/>
          <p:nvPr/>
        </p:nvSpPr>
        <p:spPr>
          <a:xfrm>
            <a:off x="2764124" y="4227245"/>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NZ" sz="2000">
                <a:solidFill>
                  <a:srgbClr val="03E003"/>
                </a:solidFill>
                <a:ea typeface="+mn-lt"/>
                <a:cs typeface="+mn-lt"/>
              </a:rPr>
              <a:t>4</a:t>
            </a:r>
          </a:p>
        </p:txBody>
      </p:sp>
      <p:cxnSp>
        <p:nvCxnSpPr>
          <p:cNvPr id="7" name="Straight Arrow Connector 6">
            <a:extLst>
              <a:ext uri="{FF2B5EF4-FFF2-40B4-BE49-F238E27FC236}">
                <a16:creationId xmlns:a16="http://schemas.microsoft.com/office/drawing/2014/main" id="{3B5CDF13-A0B6-7F40-2BF5-26F8F1980A79}"/>
              </a:ext>
            </a:extLst>
          </p:cNvPr>
          <p:cNvCxnSpPr>
            <a:cxnSpLocks/>
          </p:cNvCxnSpPr>
          <p:nvPr/>
        </p:nvCxnSpPr>
        <p:spPr>
          <a:xfrm flipH="1" flipV="1">
            <a:off x="2261314" y="3681809"/>
            <a:ext cx="477410" cy="50733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E24E06-1CCD-EFD3-C0CF-7EA96D6CB9F6}"/>
              </a:ext>
            </a:extLst>
          </p:cNvPr>
          <p:cNvSpPr txBox="1"/>
          <p:nvPr/>
        </p:nvSpPr>
        <p:spPr>
          <a:xfrm>
            <a:off x="3698254" y="3208802"/>
            <a:ext cx="49530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2000">
                <a:solidFill>
                  <a:srgbClr val="42148C"/>
                </a:solidFill>
                <a:latin typeface="DM Sans Medium"/>
              </a:rPr>
              <a:t>Authentication Segment</a:t>
            </a:r>
            <a:endParaRPr lang="en-NZ" sz="1400" baseline="30000">
              <a:solidFill>
                <a:srgbClr val="42148C"/>
              </a:solidFill>
              <a:latin typeface="DM Sans Medium"/>
              <a:cs typeface="Arial"/>
            </a:endParaRPr>
          </a:p>
        </p:txBody>
      </p:sp>
      <p:sp>
        <p:nvSpPr>
          <p:cNvPr id="10" name="TextBox 9">
            <a:extLst>
              <a:ext uri="{FF2B5EF4-FFF2-40B4-BE49-F238E27FC236}">
                <a16:creationId xmlns:a16="http://schemas.microsoft.com/office/drawing/2014/main" id="{CB6A8134-EE9D-0128-F338-DE9657665052}"/>
              </a:ext>
            </a:extLst>
          </p:cNvPr>
          <p:cNvSpPr txBox="1"/>
          <p:nvPr/>
        </p:nvSpPr>
        <p:spPr>
          <a:xfrm>
            <a:off x="3786883" y="3516310"/>
            <a:ext cx="8143653"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NZ" sz="1400">
                <a:solidFill>
                  <a:srgbClr val="2A2C2E"/>
                </a:solidFill>
                <a:latin typeface="DM Sans"/>
                <a:cs typeface="Arial"/>
              </a:rPr>
              <a:t>$0.1M Revenue in Q3 2024 and 2023</a:t>
            </a:r>
            <a:endParaRPr lang="en-US">
              <a:solidFill>
                <a:srgbClr val="000000"/>
              </a:solidFill>
              <a:latin typeface="Arial" panose="020B0604020202020204"/>
              <a:cs typeface="Arial"/>
            </a:endParaRPr>
          </a:p>
          <a:p>
            <a:pPr marL="285750" indent="-285750">
              <a:buFont typeface="Arial"/>
              <a:buChar char="•"/>
            </a:pPr>
            <a:r>
              <a:rPr lang="en-NZ" sz="1400">
                <a:solidFill>
                  <a:srgbClr val="2A2C2E"/>
                </a:solidFill>
                <a:latin typeface="DM Sans"/>
                <a:cs typeface="Arial"/>
              </a:rPr>
              <a:t>$0.4M Revenue YTD September 2024 vs $0.5M YTD September 2023  </a:t>
            </a:r>
            <a:endParaRPr lang="en-US">
              <a:cs typeface="Arial"/>
            </a:endParaRPr>
          </a:p>
          <a:p>
            <a:pPr marL="285750" indent="-285750">
              <a:buFont typeface="Arial"/>
              <a:buChar char="•"/>
            </a:pPr>
            <a:r>
              <a:rPr lang="en-NZ" sz="1400">
                <a:solidFill>
                  <a:srgbClr val="2A2C2E"/>
                </a:solidFill>
                <a:latin typeface="DM Sans"/>
                <a:cs typeface="Arial"/>
              </a:rPr>
              <a:t>YTD ink sales $0.1M (23% YTD revenue)</a:t>
            </a:r>
          </a:p>
          <a:p>
            <a:pPr marL="285750" indent="-285750">
              <a:buFont typeface="Arial"/>
              <a:buChar char="•"/>
            </a:pPr>
            <a:r>
              <a:rPr lang="en-NZ" sz="1400">
                <a:solidFill>
                  <a:srgbClr val="2A2C2E"/>
                </a:solidFill>
                <a:latin typeface="DM Sans"/>
                <a:cs typeface="Arial"/>
              </a:rPr>
              <a:t>Operating loss YTD $1.0M vs $1.1M in 2023 (excluding impairments)</a:t>
            </a:r>
          </a:p>
          <a:p>
            <a:pPr marL="285750" indent="-285750">
              <a:buFont typeface="Arial"/>
              <a:buChar char="•"/>
            </a:pPr>
            <a:endParaRPr lang="en-NZ" sz="1400">
              <a:solidFill>
                <a:srgbClr val="2A2C2E"/>
              </a:solidFill>
              <a:highlight>
                <a:srgbClr val="FFFF00"/>
              </a:highlight>
              <a:latin typeface="DM Sans"/>
              <a:cs typeface="Arial"/>
            </a:endParaRPr>
          </a:p>
          <a:p>
            <a:pPr marL="285750" indent="-285750">
              <a:buFont typeface="Arial"/>
              <a:buChar char="•"/>
            </a:pPr>
            <a:endParaRPr lang="en-NZ" sz="1400">
              <a:solidFill>
                <a:srgbClr val="2A2C2E"/>
              </a:solidFill>
              <a:latin typeface="DM Sans"/>
              <a:cs typeface="Arial"/>
            </a:endParaRPr>
          </a:p>
        </p:txBody>
      </p:sp>
      <p:pic>
        <p:nvPicPr>
          <p:cNvPr id="12" name="VerifyMe_RGB_2ColorWhite_Outline_SingleLine.png" descr="VerifyMe_RGB_2ColorWhite_Outline_SingleLine.png">
            <a:extLst>
              <a:ext uri="{FF2B5EF4-FFF2-40B4-BE49-F238E27FC236}">
                <a16:creationId xmlns:a16="http://schemas.microsoft.com/office/drawing/2014/main" id="{C9CCA0E7-3B9A-B46D-4340-867047EBE175}"/>
              </a:ext>
            </a:extLst>
          </p:cNvPr>
          <p:cNvPicPr>
            <a:picLocks noChangeAspect="1"/>
          </p:cNvPicPr>
          <p:nvPr/>
        </p:nvPicPr>
        <p:blipFill rotWithShape="1">
          <a:blip r:embed="rId4"/>
          <a:srcRect l="8970" t="22055" r="69794" b="23030"/>
          <a:stretch/>
        </p:blipFill>
        <p:spPr>
          <a:xfrm>
            <a:off x="973622" y="2329448"/>
            <a:ext cx="1287644" cy="1284712"/>
          </a:xfrm>
          <a:prstGeom prst="rect">
            <a:avLst/>
          </a:prstGeom>
          <a:ln w="3175">
            <a:miter lim="400000"/>
          </a:ln>
        </p:spPr>
      </p:pic>
      <p:sp>
        <p:nvSpPr>
          <p:cNvPr id="13" name="TextBox 12">
            <a:extLst>
              <a:ext uri="{FF2B5EF4-FFF2-40B4-BE49-F238E27FC236}">
                <a16:creationId xmlns:a16="http://schemas.microsoft.com/office/drawing/2014/main" id="{4027CEB7-1460-30B1-F888-79AF2D8908CE}"/>
              </a:ext>
            </a:extLst>
          </p:cNvPr>
          <p:cNvSpPr txBox="1"/>
          <p:nvPr/>
        </p:nvSpPr>
        <p:spPr>
          <a:xfrm>
            <a:off x="2415596" y="5906071"/>
            <a:ext cx="9029279" cy="846386"/>
          </a:xfrm>
          <a:prstGeom prst="rect">
            <a:avLst/>
          </a:prstGeom>
          <a:noFill/>
        </p:spPr>
        <p:txBody>
          <a:bodyPr wrap="square" lIns="91440" tIns="45720" rIns="91440" bIns="45720" anchor="t">
            <a:spAutoFit/>
          </a:bodyPr>
          <a:lstStyle/>
          <a:p>
            <a:pPr marL="228600" indent="-228600" defTabSz="457200">
              <a:spcBef>
                <a:spcPct val="0"/>
              </a:spcBef>
              <a:spcAft>
                <a:spcPct val="0"/>
              </a:spcAft>
              <a:buAutoNum type="arabicParenBoth"/>
            </a:pPr>
            <a:r>
              <a:rPr lang="en-US" sz="700">
                <a:solidFill>
                  <a:srgbClr val="42148C"/>
                </a:solidFill>
                <a:latin typeface="Arial"/>
              </a:rPr>
              <a:t>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a:p>
            <a:pPr marL="228600" indent="-228600" defTabSz="457200">
              <a:spcBef>
                <a:spcPct val="0"/>
              </a:spcBef>
              <a:spcAft>
                <a:spcPct val="0"/>
              </a:spcAft>
              <a:buAutoNum type="arabicParenBoth"/>
            </a:pPr>
            <a:r>
              <a:rPr lang="en-US" sz="700">
                <a:solidFill>
                  <a:srgbClr val="42148C"/>
                </a:solidFill>
                <a:latin typeface="Arial"/>
              </a:rPr>
              <a:t>Projections are based on Company estimates as of November 12, 2024, and are provided solely for illustrative purposes.  Actual results may vary.  The company undertakes no obligation to update this information.  For forward-looking Adjusted EBITDA, a reconciliation to the nearest  GAAP measure, net income (loss) is unavailable on a forward-looking basis without unreasonable effort due to the component of GAAP- measure that are indeterminable as of the date of this presentation</a:t>
            </a:r>
          </a:p>
        </p:txBody>
      </p:sp>
    </p:spTree>
    <p:extLst>
      <p:ext uri="{BB962C8B-B14F-4D97-AF65-F5344CB8AC3E}">
        <p14:creationId xmlns:p14="http://schemas.microsoft.com/office/powerpoint/2010/main" val="370005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Q3 2024 Financial Highlights </a:t>
            </a:r>
          </a:p>
          <a:p>
            <a:pPr marL="355600" indent="-355600">
              <a:lnSpc>
                <a:spcPct val="120000"/>
              </a:lnSpc>
              <a:buFont typeface="System Font Regular"/>
              <a:buChar char="–"/>
            </a:pPr>
            <a:r>
              <a:rPr lang="en-US" sz="2400">
                <a:solidFill>
                  <a:schemeClr val="bg1"/>
                </a:solidFill>
                <a:latin typeface="DM Sans"/>
                <a:cs typeface="Arial" panose="020B0604020202020204"/>
              </a:rPr>
              <a:t>Balance Sheet</a:t>
            </a:r>
          </a:p>
          <a:p>
            <a:pPr marL="355600" indent="-355600">
              <a:lnSpc>
                <a:spcPct val="120000"/>
              </a:lnSpc>
              <a:buFont typeface="System Font Regular"/>
              <a:buChar char="–"/>
            </a:pPr>
            <a:endParaRPr lang="en-US" sz="2400">
              <a:solidFill>
                <a:schemeClr val="bg1"/>
              </a:solidFill>
              <a:latin typeface="DM Sans"/>
              <a:cs typeface="Arial" panose="020B0604020202020204"/>
            </a:endParaRPr>
          </a:p>
          <a:p>
            <a:pPr marL="355600" indent="-355600">
              <a:lnSpc>
                <a:spcPct val="120000"/>
              </a:lnSpc>
              <a:buFont typeface="System Font Regular"/>
              <a:buChar char="–"/>
            </a:pPr>
            <a:endParaRPr lang="en-US" sz="2400">
              <a:solidFill>
                <a:schemeClr val="bg1"/>
              </a:solidFill>
              <a:latin typeface="DM Sans"/>
              <a:cs typeface="Arial" panose="020B0604020202020204"/>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8986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a:sym typeface="DM Sans Bold"/>
              </a:rPr>
              <a:t>Q3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831285" y="765859"/>
            <a:ext cx="7386001" cy="97968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Revenue</a:t>
            </a:r>
            <a:endParaRPr lang="en-NZ" sz="1900" b="1">
              <a:solidFill>
                <a:srgbClr val="42148C"/>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Growth of $0.4M or 9% in Proactive Services</a:t>
            </a:r>
            <a:endParaRPr lang="en-US" sz="1400">
              <a:solidFill>
                <a:srgbClr val="42148C"/>
              </a:solidFill>
              <a:latin typeface="DM Sans" pitchFamily="2" charset="77"/>
              <a:ea typeface="+mj-ea"/>
              <a:cs typeface="+mj-c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Decline related to previously announced discontinued contract in premium services, and lack of Authentication segment growth</a:t>
            </a:r>
            <a:endParaRPr lang="en-US" sz="1400">
              <a:latin typeface="DM Sans" pitchFamily="2" charset="77"/>
              <a:ea typeface="+mj-ea"/>
              <a:cs typeface="+mj-cs"/>
            </a:endParaRPr>
          </a:p>
        </p:txBody>
      </p:sp>
      <p:cxnSp>
        <p:nvCxnSpPr>
          <p:cNvPr id="29" name="Straight Connector 28">
            <a:extLst>
              <a:ext uri="{FF2B5EF4-FFF2-40B4-BE49-F238E27FC236}">
                <a16:creationId xmlns:a16="http://schemas.microsoft.com/office/drawing/2014/main" id="{5C5EE81C-8E5E-714A-9361-6D6A8B176DC3}"/>
              </a:ext>
            </a:extLst>
          </p:cNvPr>
          <p:cNvCxnSpPr>
            <a:cxnSpLocks/>
          </p:cNvCxnSpPr>
          <p:nvPr/>
        </p:nvCxnSpPr>
        <p:spPr>
          <a:xfrm>
            <a:off x="635469" y="820238"/>
            <a:ext cx="0" cy="1172444"/>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968681"/>
            <a:ext cx="1170000" cy="116999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$5.4M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08665" y="4214696"/>
            <a:ext cx="440445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835564" y="4248083"/>
            <a:ext cx="3979217" cy="94840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dirty="0">
                <a:solidFill>
                  <a:srgbClr val="42148C"/>
                </a:solidFill>
                <a:latin typeface="DM Sans"/>
                <a:sym typeface="DM Sans Bold"/>
              </a:rPr>
              <a:t>Net Loss</a:t>
            </a:r>
          </a:p>
          <a:p>
            <a:pPr>
              <a:defRPr sz="3500">
                <a:solidFill>
                  <a:srgbClr val="42148C"/>
                </a:solidFill>
                <a:latin typeface="+mj-lt"/>
                <a:ea typeface="+mj-ea"/>
                <a:cs typeface="+mj-cs"/>
                <a:sym typeface="DM Sans Bold"/>
              </a:defRPr>
            </a:pPr>
            <a:r>
              <a:rPr lang="en-NZ" sz="1400" dirty="0">
                <a:solidFill>
                  <a:srgbClr val="2A2C2E"/>
                </a:solidFill>
                <a:latin typeface="DM Sans"/>
                <a:ea typeface="+mj-ea"/>
                <a:cs typeface="+mj-cs"/>
                <a:sym typeface="DM Sans Bold"/>
              </a:rPr>
              <a:t>Improvement of $0.2M before goodwill and intangible impairment and change in fair value of contingent consideration</a:t>
            </a:r>
            <a:endParaRPr lang="en-NZ" sz="1400" dirty="0">
              <a:ea typeface="+mj-ea"/>
              <a:cs typeface="+mj-cs"/>
            </a:endParaRPr>
          </a:p>
          <a:p>
            <a:pPr>
              <a:defRPr sz="3500">
                <a:solidFill>
                  <a:srgbClr val="42148C"/>
                </a:solidFill>
                <a:latin typeface="+mj-lt"/>
                <a:ea typeface="+mj-ea"/>
                <a:cs typeface="+mj-cs"/>
                <a:sym typeface="DM Sans Bold"/>
              </a:defRPr>
            </a:pPr>
            <a:endParaRPr lang="en-NZ" sz="1900">
              <a:solidFill>
                <a:srgbClr val="2A2C2E"/>
              </a:solidFill>
              <a:latin typeface="DM Sans"/>
            </a:endParaRP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a:cxnSpLocks/>
          </p:cNvCxnSpPr>
          <p:nvPr/>
        </p:nvCxnSpPr>
        <p:spPr>
          <a:xfrm>
            <a:off x="597519" y="421469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21388" y="2456227"/>
            <a:ext cx="6399476" cy="92066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Gross Profit</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Continue to show improvements in Proactive Services margin %</a:t>
            </a:r>
            <a:endParaRPr lang="en-US" sz="1400">
              <a:solidFill>
                <a:srgbClr val="2A2C2E"/>
              </a:solidFill>
              <a:latin typeface="DM Sans"/>
              <a:ea typeface="+mj-ea"/>
              <a:cs typeface="+mj-c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Improvement offset by decline from previously announced discontinued higher margin premium contract</a:t>
            </a:r>
            <a:endParaRPr lang="en-US" sz="1400">
              <a:ea typeface="+mj-ea"/>
              <a:cs typeface="Arial" panose="020B0604020202020204"/>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rPr>
              <a:t>Lack of higher margin Authentication segment growth</a:t>
            </a:r>
          </a:p>
          <a:p>
            <a:pPr>
              <a:defRPr sz="3500">
                <a:solidFill>
                  <a:srgbClr val="42148C"/>
                </a:solidFill>
                <a:latin typeface="+mj-lt"/>
                <a:ea typeface="+mj-ea"/>
                <a:cs typeface="+mj-cs"/>
                <a:sym typeface="DM Sans Bold"/>
              </a:defRPr>
            </a:pPr>
            <a:endParaRPr lang="en-US" sz="1600">
              <a:solidFill>
                <a:srgbClr val="2A2C2E"/>
              </a:solidFill>
              <a:latin typeface="DM Sans"/>
              <a:ea typeface="+mj-ea"/>
              <a:cs typeface="+mj-cs"/>
            </a:endParaRPr>
          </a:p>
        </p:txBody>
      </p:sp>
      <p:cxnSp>
        <p:nvCxnSpPr>
          <p:cNvPr id="68" name="Straight Connector 67">
            <a:extLst>
              <a:ext uri="{FF2B5EF4-FFF2-40B4-BE49-F238E27FC236}">
                <a16:creationId xmlns:a16="http://schemas.microsoft.com/office/drawing/2014/main" id="{D3D99E79-CADF-EF4E-A1FE-FB21C1B6A9E3}"/>
              </a:ext>
            </a:extLst>
          </p:cNvPr>
          <p:cNvCxnSpPr>
            <a:cxnSpLocks/>
          </p:cNvCxnSpPr>
          <p:nvPr/>
        </p:nvCxnSpPr>
        <p:spPr>
          <a:xfrm>
            <a:off x="597519" y="2523263"/>
            <a:ext cx="0" cy="1170189"/>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$1.9M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9619405" y="2577735"/>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35% compared to 37% in Q3 2023</a:t>
            </a:r>
            <a:endParaRPr lang="en-NZ" sz="1600" b="1">
              <a:solidFill>
                <a:srgbClr val="42148C"/>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244238"/>
            <a:ext cx="9029279" cy="523220"/>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rgbClr val="42148C"/>
                </a:solidFill>
                <a:latin typeface="Arial"/>
              </a:rPr>
              <a:t>(1) 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(gain)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a:cxnSpLocks/>
          </p:cNvCxnSpPr>
          <p:nvPr/>
        </p:nvCxnSpPr>
        <p:spPr>
          <a:xfrm>
            <a:off x="712345" y="5988740"/>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2" name="The challenge……">
            <a:extLst>
              <a:ext uri="{FF2B5EF4-FFF2-40B4-BE49-F238E27FC236}">
                <a16:creationId xmlns:a16="http://schemas.microsoft.com/office/drawing/2014/main" id="{C6C8B072-9221-3C4D-BC89-9587C8358C75}"/>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4" name="Picture 43" descr="A picture containing graphics, colorfulness, circle, graphic design&#10;&#10;Description automatically generated">
            <a:extLst>
              <a:ext uri="{FF2B5EF4-FFF2-40B4-BE49-F238E27FC236}">
                <a16:creationId xmlns:a16="http://schemas.microsoft.com/office/drawing/2014/main" id="{AE4EBD49-DFC2-3D47-B5C6-A2B5B6AAD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52" y="6315152"/>
            <a:ext cx="308767" cy="308767"/>
          </a:xfrm>
          <a:prstGeom prst="rect">
            <a:avLst/>
          </a:prstGeom>
        </p:spPr>
      </p:pic>
      <p:sp>
        <p:nvSpPr>
          <p:cNvPr id="47" name="Oval 46">
            <a:extLst>
              <a:ext uri="{FF2B5EF4-FFF2-40B4-BE49-F238E27FC236}">
                <a16:creationId xmlns:a16="http://schemas.microsoft.com/office/drawing/2014/main" id="{F87AA231-880A-9546-8A6E-82FFE2AE2FC0}"/>
              </a:ext>
            </a:extLst>
          </p:cNvPr>
          <p:cNvSpPr/>
          <p:nvPr/>
        </p:nvSpPr>
        <p:spPr>
          <a:xfrm>
            <a:off x="5046327" y="4149992"/>
            <a:ext cx="1138231" cy="1081727"/>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($2.4M)</a:t>
            </a:r>
          </a:p>
        </p:txBody>
      </p:sp>
      <p:sp>
        <p:nvSpPr>
          <p:cNvPr id="5" name="Oval 4">
            <a:extLst>
              <a:ext uri="{FF2B5EF4-FFF2-40B4-BE49-F238E27FC236}">
                <a16:creationId xmlns:a16="http://schemas.microsoft.com/office/drawing/2014/main" id="{20051032-47D4-5E21-E690-8ED114DF9660}"/>
              </a:ext>
            </a:extLst>
          </p:cNvPr>
          <p:cNvSpPr/>
          <p:nvPr/>
        </p:nvSpPr>
        <p:spPr>
          <a:xfrm>
            <a:off x="10719056" y="4087956"/>
            <a:ext cx="1256984" cy="1269752"/>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$0.2M</a:t>
            </a:r>
          </a:p>
        </p:txBody>
      </p:sp>
      <p:sp>
        <p:nvSpPr>
          <p:cNvPr id="6" name="Pentagon 47">
            <a:extLst>
              <a:ext uri="{FF2B5EF4-FFF2-40B4-BE49-F238E27FC236}">
                <a16:creationId xmlns:a16="http://schemas.microsoft.com/office/drawing/2014/main" id="{D85D9C6B-8AD0-1504-A221-C817C7C5FA8F}"/>
              </a:ext>
            </a:extLst>
          </p:cNvPr>
          <p:cNvSpPr/>
          <p:nvPr/>
        </p:nvSpPr>
        <p:spPr>
          <a:xfrm>
            <a:off x="6668184" y="4207064"/>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6816280" y="4244277"/>
            <a:ext cx="3575495" cy="76201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rgbClr val="42148C"/>
                </a:solidFill>
                <a:latin typeface="DM Sans"/>
                <a:sym typeface="DM Sans Bold"/>
              </a:rPr>
              <a:t>Adjusted EBITDA</a:t>
            </a:r>
            <a:r>
              <a:rPr lang="en-US" sz="1900" b="1" baseline="30000">
                <a:solidFill>
                  <a:srgbClr val="42148C"/>
                </a:solidFill>
                <a:latin typeface="DM Sans"/>
                <a:sym typeface="DM Sans Bold"/>
              </a:rPr>
              <a:t>(1)</a:t>
            </a:r>
            <a:endParaRPr lang="en-US" sz="3500" baseline="30000">
              <a:solidFill>
                <a:srgbClr val="42148C"/>
              </a:solidFill>
              <a:latin typeface="Arial" panose="020B0604020202020204"/>
              <a:cs typeface="Arial" panose="020B0604020202020204"/>
              <a:sym typeface="DM Sans Bold"/>
            </a:endParaRPr>
          </a:p>
          <a:p>
            <a:pPr>
              <a:defRPr sz="3500">
                <a:solidFill>
                  <a:srgbClr val="42148C"/>
                </a:solidFill>
                <a:latin typeface="+mj-lt"/>
                <a:ea typeface="+mj-ea"/>
                <a:cs typeface="+mj-cs"/>
                <a:sym typeface="DM Sans Bold"/>
              </a:defRPr>
            </a:pPr>
            <a:r>
              <a:rPr lang="en-US" sz="1400">
                <a:solidFill>
                  <a:srgbClr val="2A2C2E"/>
                </a:solidFill>
                <a:latin typeface="DM Sans" pitchFamily="2" charset="0"/>
                <a:ea typeface="+mj-ea"/>
                <a:cs typeface="Segoe UI"/>
              </a:rPr>
              <a:t>Improvement of $1.1M year to date September 2024 vs year to date September 2023</a:t>
            </a:r>
            <a:endParaRPr lang="en-US" sz="1400">
              <a:solidFill>
                <a:srgbClr val="000000"/>
              </a:solidFill>
              <a:latin typeface="DM Sans" pitchFamily="2" charset="0"/>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a:cxnSpLocks/>
          </p:cNvCxnSpPr>
          <p:nvPr/>
        </p:nvCxnSpPr>
        <p:spPr>
          <a:xfrm>
            <a:off x="6618704" y="420913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24A9E8-84AE-9BDF-BBFB-DCF815BA81C4}"/>
              </a:ext>
            </a:extLst>
          </p:cNvPr>
          <p:cNvSpPr txBox="1"/>
          <p:nvPr/>
        </p:nvSpPr>
        <p:spPr>
          <a:xfrm>
            <a:off x="10570410" y="1164459"/>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  3%</a:t>
            </a:r>
            <a:endParaRPr lang="en-NZ" sz="1600" b="1">
              <a:solidFill>
                <a:srgbClr val="42148C"/>
              </a:solidFill>
              <a:highlight>
                <a:srgbClr val="FFFF00"/>
              </a:highlight>
              <a:latin typeface="DM Sans"/>
              <a:sym typeface="DM Sans Bold"/>
            </a:endParaRPr>
          </a:p>
        </p:txBody>
      </p:sp>
      <p:sp>
        <p:nvSpPr>
          <p:cNvPr id="10" name="Arrow: Down 9">
            <a:extLst>
              <a:ext uri="{FF2B5EF4-FFF2-40B4-BE49-F238E27FC236}">
                <a16:creationId xmlns:a16="http://schemas.microsoft.com/office/drawing/2014/main" id="{F1725759-6A86-0380-DE78-DF7C2084AB13}"/>
              </a:ext>
            </a:extLst>
          </p:cNvPr>
          <p:cNvSpPr/>
          <p:nvPr/>
        </p:nvSpPr>
        <p:spPr>
          <a:xfrm>
            <a:off x="10234625" y="1255702"/>
            <a:ext cx="347293" cy="440023"/>
          </a:xfrm>
          <a:prstGeom prst="downArrow">
            <a:avLst/>
          </a:prstGeom>
          <a:solidFill>
            <a:srgbClr val="42148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368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6776FE-D3AF-D241-B68D-5F475BBBE032}"/>
              </a:ext>
            </a:extLst>
          </p:cNvPr>
          <p:cNvGraphicFramePr>
            <a:graphicFrameLocks noGrp="1"/>
          </p:cNvGraphicFramePr>
          <p:nvPr>
            <p:extLst>
              <p:ext uri="{D42A27DB-BD31-4B8C-83A1-F6EECF244321}">
                <p14:modId xmlns:p14="http://schemas.microsoft.com/office/powerpoint/2010/main" val="840530056"/>
              </p:ext>
            </p:extLst>
          </p:nvPr>
        </p:nvGraphicFramePr>
        <p:xfrm>
          <a:off x="340658" y="259976"/>
          <a:ext cx="11596173" cy="6023937"/>
        </p:xfrm>
        <a:graphic>
          <a:graphicData uri="http://schemas.openxmlformats.org/drawingml/2006/table">
            <a:tbl>
              <a:tblPr firstRow="1" bandRow="1">
                <a:tableStyleId>{5C22544A-7EE6-4342-B048-85BDC9FD1C3A}</a:tableStyleId>
              </a:tblPr>
              <a:tblGrid>
                <a:gridCol w="4118161">
                  <a:extLst>
                    <a:ext uri="{9D8B030D-6E8A-4147-A177-3AD203B41FA5}">
                      <a16:colId xmlns:a16="http://schemas.microsoft.com/office/drawing/2014/main" val="3573797054"/>
                    </a:ext>
                  </a:extLst>
                </a:gridCol>
                <a:gridCol w="3637593">
                  <a:extLst>
                    <a:ext uri="{9D8B030D-6E8A-4147-A177-3AD203B41FA5}">
                      <a16:colId xmlns:a16="http://schemas.microsoft.com/office/drawing/2014/main" val="752724402"/>
                    </a:ext>
                  </a:extLst>
                </a:gridCol>
                <a:gridCol w="316208">
                  <a:extLst>
                    <a:ext uri="{9D8B030D-6E8A-4147-A177-3AD203B41FA5}">
                      <a16:colId xmlns:a16="http://schemas.microsoft.com/office/drawing/2014/main" val="2931773047"/>
                    </a:ext>
                  </a:extLst>
                </a:gridCol>
                <a:gridCol w="3524211">
                  <a:extLst>
                    <a:ext uri="{9D8B030D-6E8A-4147-A177-3AD203B41FA5}">
                      <a16:colId xmlns:a16="http://schemas.microsoft.com/office/drawing/2014/main" val="3673505265"/>
                    </a:ext>
                  </a:extLst>
                </a:gridCol>
              </a:tblGrid>
              <a:tr h="699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600" b="0" i="0" spc="40" baseline="0">
                        <a:latin typeface="DM Sans Medium"/>
                      </a:endParaRPr>
                    </a:p>
                    <a:p>
                      <a:pPr lvl="0" algn="ctr">
                        <a:buNone/>
                      </a:pPr>
                      <a:r>
                        <a:rPr lang="en-US" sz="1600" b="0" i="0" spc="40" baseline="0">
                          <a:solidFill>
                            <a:srgbClr val="42148C"/>
                          </a:solidFill>
                          <a:latin typeface="DM Sans Medium"/>
                        </a:rPr>
                        <a:t>September 30, 2024</a:t>
                      </a:r>
                    </a:p>
                    <a:p>
                      <a:pPr algn="ctr"/>
                      <a:r>
                        <a:rPr lang="en-US" sz="1000" b="0" i="0" spc="40" baseline="0">
                          <a:solidFill>
                            <a:srgbClr val="42148C"/>
                          </a:solidFill>
                          <a:latin typeface="DM Sans Medium"/>
                        </a:rPr>
                        <a:t>(Unaudited)</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1EAFC"/>
                    </a:solidFill>
                  </a:tcPr>
                </a:tc>
                <a:tc>
                  <a:txBody>
                    <a:bodyPr/>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US" sz="1600" b="0" i="0" kern="1200" spc="40" baseline="0">
                          <a:solidFill>
                            <a:schemeClr val="lt1"/>
                          </a:solidFill>
                          <a:latin typeface="DM Sans Medium"/>
                          <a:ea typeface="+mn-ea"/>
                          <a:cs typeface="+mn-cs"/>
                        </a:rPr>
                        <a:t>December 31, 2023</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extLst>
                  <a:ext uri="{0D108BD9-81ED-4DB2-BD59-A6C34878D82A}">
                    <a16:rowId xmlns:a16="http://schemas.microsoft.com/office/drawing/2014/main" val="2400936496"/>
                  </a:ext>
                </a:extLst>
              </a:tr>
              <a:tr h="351666">
                <a:tc>
                  <a:txBody>
                    <a:bodyPr/>
                    <a:lstStyle/>
                    <a:p>
                      <a:pPr lvl="0">
                        <a:buNone/>
                      </a:pPr>
                      <a:r>
                        <a:rPr lang="en-US" sz="1600" b="1" i="0">
                          <a:solidFill>
                            <a:srgbClr val="42148C"/>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4120237704"/>
                  </a:ext>
                </a:extLst>
              </a:tr>
              <a:tr h="351666">
                <a:tc>
                  <a:txBody>
                    <a:bodyPr/>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$2,610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$3,095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854264">
                <a:tc>
                  <a:txBody>
                    <a:bodyPr/>
                    <a:lstStyle/>
                    <a:p>
                      <a:r>
                        <a:rPr lang="en-US" sz="1600" b="0" i="0">
                          <a:solidFill>
                            <a:srgbClr val="2A2C2E"/>
                          </a:solidFill>
                          <a:latin typeface="DM Sans"/>
                        </a:rPr>
                        <a:t>Accounts receivable and unbilled revenue</a:t>
                      </a:r>
                    </a:p>
                    <a:p>
                      <a:r>
                        <a:rPr lang="en-US" sz="1600" b="0" i="0">
                          <a:solidFill>
                            <a:srgbClr val="2A2C2E"/>
                          </a:solidFill>
                          <a:latin typeface="DM Sans"/>
                        </a:rPr>
                        <a:t>Intangible assets &amp; Goodwill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1,986</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9,511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4,299</a:t>
                      </a:r>
                    </a:p>
                    <a:p>
                      <a:pPr lvl="0" algn="r">
                        <a:lnSpc>
                          <a:spcPts val="1600"/>
                        </a:lnSpc>
                        <a:buNone/>
                      </a:pPr>
                      <a:endParaRPr lang="en-US" sz="1600" b="0" i="0" spc="30" baseline="0">
                        <a:solidFill>
                          <a:srgbClr val="2A2C2E"/>
                        </a:solidFill>
                        <a:latin typeface="DM Sans"/>
                      </a:endParaRPr>
                    </a:p>
                    <a:p>
                      <a:pPr lvl="0" algn="r">
                        <a:lnSpc>
                          <a:spcPts val="1600"/>
                        </a:lnSpc>
                        <a:buNone/>
                      </a:pPr>
                      <a:r>
                        <a:rPr lang="en-US" sz="1600" b="0" i="0" spc="30" baseline="0">
                          <a:solidFill>
                            <a:srgbClr val="2A2C2E"/>
                          </a:solidFill>
                          <a:latin typeface="DM Sans"/>
                        </a:rPr>
                        <a:t>12,311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51666">
                <a:tc>
                  <a:txBody>
                    <a:bodyPr/>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722</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1,000</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51666">
                <a:tc>
                  <a:txBody>
                    <a:bodyPr/>
                    <a:lstStyle/>
                    <a:p>
                      <a:r>
                        <a:rPr lang="en-US" sz="1600" b="1" i="0">
                          <a:solidFill>
                            <a:srgbClr val="42148C"/>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$14,829</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728185527"/>
                  </a:ext>
                </a:extLst>
              </a:tr>
              <a:tr h="1137029">
                <a:tc>
                  <a:txBody>
                    <a:bodyPr/>
                    <a:lstStyle/>
                    <a:p>
                      <a:pPr>
                        <a:lnSpc>
                          <a:spcPts val="1600"/>
                        </a:lnSpc>
                      </a:pPr>
                      <a:r>
                        <a:rPr lang="en-US" sz="1600" b="1" i="0">
                          <a:solidFill>
                            <a:srgbClr val="42148C"/>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$2,265</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$4,641</a:t>
                      </a:r>
                    </a:p>
                    <a:p>
                      <a:pPr marL="0" marR="0" lvl="0" indent="0" algn="r" defTabSz="914400" rtl="0" eaLnBrk="1" fontAlgn="auto" latinLnBrk="0" hangingPunct="1">
                        <a:lnSpc>
                          <a:spcPts val="1600"/>
                        </a:lnSpc>
                        <a:spcBef>
                          <a:spcPts val="0"/>
                        </a:spcBef>
                        <a:spcAft>
                          <a:spcPts val="0"/>
                        </a:spcAft>
                        <a:buClrTx/>
                        <a:buSzTx/>
                        <a:buFontTx/>
                        <a:buNone/>
                        <a:tabLst/>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839462">
                <a:tc>
                  <a:txBody>
                    <a:bodyPr/>
                    <a:lstStyle/>
                    <a:p>
                      <a:pPr>
                        <a:lnSpc>
                          <a:spcPts val="1600"/>
                        </a:lnSpc>
                      </a:pPr>
                      <a:r>
                        <a:rPr lang="en-US" sz="1600" b="1" i="0">
                          <a:solidFill>
                            <a:srgbClr val="42148C"/>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 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1,600</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i="0" spc="30" baseline="0">
                          <a:solidFill>
                            <a:srgbClr val="2A2C2E"/>
                          </a:solidFill>
                          <a:latin typeface="DM Sans"/>
                        </a:rPr>
                        <a:t>184</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1,975</a:t>
                      </a:r>
                    </a:p>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1,058</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51666">
                <a:tc>
                  <a:txBody>
                    <a:bodyPr/>
                    <a:lstStyle/>
                    <a:p>
                      <a:r>
                        <a:rPr lang="en-US" sz="1600" b="1" i="0">
                          <a:solidFill>
                            <a:srgbClr val="42148C"/>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$4,549</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$8,174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61381337"/>
                  </a:ext>
                </a:extLst>
              </a:tr>
              <a:tr h="351666">
                <a:tc>
                  <a:txBody>
                    <a:bodyPr/>
                    <a:lstStyle/>
                    <a:p>
                      <a:r>
                        <a:rPr lang="en-US" sz="1600" b="1" i="0">
                          <a:solidFill>
                            <a:srgbClr val="42148C"/>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$10,280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$12,531</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extLst>
                  <a:ext uri="{0D108BD9-81ED-4DB2-BD59-A6C34878D82A}">
                    <a16:rowId xmlns:a16="http://schemas.microsoft.com/office/drawing/2014/main" val="2895725124"/>
                  </a:ext>
                </a:extLst>
              </a:tr>
              <a:tr h="351666">
                <a:tc>
                  <a:txBody>
                    <a:bodyPr/>
                    <a:lstStyle/>
                    <a:p>
                      <a:r>
                        <a:rPr lang="en-US" sz="1600" b="1" i="0">
                          <a:solidFill>
                            <a:srgbClr val="42148C"/>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$14,829</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448358138"/>
                  </a:ext>
                </a:extLst>
              </a:tr>
            </a:tbl>
          </a:graphicData>
        </a:graphic>
      </p:graphicFrame>
      <p:sp>
        <p:nvSpPr>
          <p:cNvPr id="2" name="The challenge……">
            <a:extLst>
              <a:ext uri="{FF2B5EF4-FFF2-40B4-BE49-F238E27FC236}">
                <a16:creationId xmlns:a16="http://schemas.microsoft.com/office/drawing/2014/main" id="{6DDC5A90-9E5A-214F-8F2D-94C3F977AD99}"/>
              </a:ext>
            </a:extLst>
          </p:cNvPr>
          <p:cNvSpPr txBox="1"/>
          <p:nvPr/>
        </p:nvSpPr>
        <p:spPr>
          <a:xfrm>
            <a:off x="248265" y="243590"/>
            <a:ext cx="3286243" cy="3847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rgbClr val="42148C"/>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230680" y="604859"/>
            <a:ext cx="8998021" cy="2462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a:pPr>
            <a:r>
              <a:rPr lang="en-US" sz="1600" spc="40">
                <a:solidFill>
                  <a:srgbClr val="42148C"/>
                </a:solidFill>
                <a:latin typeface="DM Sans Medium" pitchFamily="2" charset="77"/>
              </a:rPr>
              <a:t>($ in thousan</a:t>
            </a:r>
            <a:r>
              <a:rPr lang="en-US" sz="1600">
                <a:solidFill>
                  <a:srgbClr val="42148C"/>
                </a:solidFill>
              </a:rPr>
              <a:t>ds</a:t>
            </a:r>
            <a:r>
              <a:rPr lang="en-US" sz="1600" b="1">
                <a:solidFill>
                  <a:srgbClr val="42148C"/>
                </a:solidFill>
              </a:rPr>
              <a:t>)</a:t>
            </a:r>
          </a:p>
        </p:txBody>
      </p:sp>
      <p:sp>
        <p:nvSpPr>
          <p:cNvPr id="8" name="The challenge……">
            <a:extLst>
              <a:ext uri="{FF2B5EF4-FFF2-40B4-BE49-F238E27FC236}">
                <a16:creationId xmlns:a16="http://schemas.microsoft.com/office/drawing/2014/main" id="{53CF4A5C-3BDE-BC4E-BD8E-03F1B5E32BD6}"/>
              </a:ext>
            </a:extLst>
          </p:cNvPr>
          <p:cNvSpPr txBox="1"/>
          <p:nvPr/>
        </p:nvSpPr>
        <p:spPr>
          <a:xfrm>
            <a:off x="692125" y="6522079"/>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0" name="Picture 9" descr="A picture containing graphics, colorfulness, circle, graphic design&#10;&#10;Description automatically generated">
            <a:extLst>
              <a:ext uri="{FF2B5EF4-FFF2-40B4-BE49-F238E27FC236}">
                <a16:creationId xmlns:a16="http://schemas.microsoft.com/office/drawing/2014/main" id="{A39DC0F7-A93C-9E4F-BC0D-735D57BAFD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265" y="6440254"/>
            <a:ext cx="318663" cy="318663"/>
          </a:xfrm>
          <a:prstGeom prst="rect">
            <a:avLst/>
          </a:prstGeom>
        </p:spPr>
      </p:pic>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290073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dirty="0" smtClean="0"/>
              <a:pPr/>
              <a:t>9</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rotWithShape="1">
          <a:blip r:embed="rId2"/>
          <a:srcRect l="4619" t="6986" r="38584"/>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a:spLocks/>
          </p:cNvSpPr>
          <p:nvPr/>
        </p:nvSpPr>
        <p:spPr>
          <a:xfrm>
            <a:off x="609601" y="2865437"/>
            <a:ext cx="4870784" cy="1127126"/>
          </a:xfrm>
          <a:prstGeom prst="rect">
            <a:avLst/>
          </a:prstGeom>
          <a:solidFill>
            <a:srgbClr val="42148C"/>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panose="020B0604020202020204"/>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cxnSp>
        <p:nvCxnSpPr>
          <p:cNvPr id="12" name="Straight Connector 11">
            <a:extLst>
              <a:ext uri="{FF2B5EF4-FFF2-40B4-BE49-F238E27FC236}">
                <a16:creationId xmlns:a16="http://schemas.microsoft.com/office/drawing/2014/main" id="{88A47A91-9C09-7940-85A8-C8A20726FD1F}"/>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8485A5-5E64-CE42-80AB-835FBEEEBAE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16" name="The challenge……">
            <a:extLst>
              <a:ext uri="{FF2B5EF4-FFF2-40B4-BE49-F238E27FC236}">
                <a16:creationId xmlns:a16="http://schemas.microsoft.com/office/drawing/2014/main" id="{B466F7AC-23EF-9C41-B1EB-6D611D9AFED0}"/>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Confidential Property of VerifyMe</a:t>
            </a:r>
            <a:endParaRPr lang="en-US" sz="1200">
              <a:solidFill>
                <a:schemeClr val="bg1"/>
              </a:solidFill>
              <a:latin typeface="DM Sans" pitchFamily="2" charset="77"/>
            </a:endParaRPr>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07803F42-B741-F048-99C3-55E3F65AC2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Tree>
    <p:extLst>
      <p:ext uri="{BB962C8B-B14F-4D97-AF65-F5344CB8AC3E}">
        <p14:creationId xmlns:p14="http://schemas.microsoft.com/office/powerpoint/2010/main" val="3164883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8" ma:contentTypeDescription="Create a new document." ma:contentTypeScope="" ma:versionID="aef9b96ae11108267b70da41ef48b2b9">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73cbc412dd1e13c6cf717344ef05b560"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18326C-5C85-40F6-BDE0-DCDCFF804C17}">
  <ds:schemaRefs>
    <ds:schemaRef ds:uri="http://www.w3.org/XML/1998/namespace"/>
    <ds:schemaRef ds:uri="http://purl.org/dc/dcmityp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97a2a7f2-74c1-4276-876b-24d8071f76a1"/>
    <ds:schemaRef ds:uri="6ed76b73-a302-4c2f-b22f-6738fb706649"/>
    <ds:schemaRef ds:uri="http://purl.org/dc/terms/"/>
  </ds:schemaRefs>
</ds:datastoreItem>
</file>

<file path=customXml/itemProps2.xml><?xml version="1.0" encoding="utf-8"?>
<ds:datastoreItem xmlns:ds="http://schemas.openxmlformats.org/officeDocument/2006/customXml" ds:itemID="{B6EB1139-F18A-40F2-8834-A98AA3547C38}">
  <ds:schemaRefs>
    <ds:schemaRef ds:uri="http://schemas.microsoft.com/sharepoint/v3/contenttype/forms"/>
  </ds:schemaRefs>
</ds:datastoreItem>
</file>

<file path=customXml/itemProps3.xml><?xml version="1.0" encoding="utf-8"?>
<ds:datastoreItem xmlns:ds="http://schemas.openxmlformats.org/officeDocument/2006/customXml" ds:itemID="{75F65094-BB2C-4883-AF9F-BDE7EFAC8E6E}">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2588</Words>
  <Application>Microsoft Office PowerPoint</Application>
  <PresentationFormat>Widescreen</PresentationFormat>
  <Paragraphs>184</Paragraphs>
  <Slides>13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vt:lpstr>
      <vt:lpstr>Calibri</vt:lpstr>
      <vt:lpstr>DM Mono</vt:lpstr>
      <vt:lpstr>DM Mono Medium</vt:lpstr>
      <vt:lpstr>DM San</vt:lpstr>
      <vt:lpstr>DM Sans</vt:lpstr>
      <vt:lpstr>DM Sans Medium</vt:lpstr>
      <vt:lpstr>System Font Regular</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jim@korgroup.onmicrosoft.com</dc:creator>
  <cp:lastModifiedBy>Nancy Meyers</cp:lastModifiedBy>
  <cp:revision>1</cp:revision>
  <cp:lastPrinted>2021-03-31T15:11:07Z</cp:lastPrinted>
  <dcterms:created xsi:type="dcterms:W3CDTF">2021-03-01T20:47:22Z</dcterms:created>
  <dcterms:modified xsi:type="dcterms:W3CDTF">2024-11-11T16:17:52Z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0x0101008492D59EC0BE7B448A83B4612812C623</vt:lpwstr>
  </property>
  <property fmtid="{D5CDD505-2E9C-101B-9397-08002B2CF9AE}" pid="3" name="MediaServiceImageTags">
    <vt:lpwstr/>
  </property>
</Properties>
</file>