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1206" r:id="rId5"/>
    <p:sldId id="1207" r:id="rId6"/>
    <p:sldId id="1211" r:id="rId7"/>
    <p:sldId id="1208" r:id="rId8"/>
    <p:sldId id="1246" r:id="rId9"/>
    <p:sldId id="1212" r:id="rId10"/>
    <p:sldId id="1247" r:id="rId11"/>
    <p:sldId id="1233" r:id="rId12"/>
    <p:sldId id="1221" r:id="rId13"/>
    <p:sldId id="312" r:id="rId14"/>
    <p:sldId id="1222" r:id="rId15"/>
    <p:sldId id="1248" r:id="rId16"/>
    <p:sldId id="1225" r:id="rId17"/>
    <p:sldId id="29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4" userDrawn="1">
          <p15:clr>
            <a:srgbClr val="A4A3A4"/>
          </p15:clr>
        </p15:guide>
        <p15:guide id="4" orient="horz" pos="3816" userDrawn="1">
          <p15:clr>
            <a:srgbClr val="A4A3A4"/>
          </p15:clr>
        </p15:guide>
        <p15:guide id="5" orient="horz" pos="960" userDrawn="1">
          <p15:clr>
            <a:srgbClr val="A4A3A4"/>
          </p15:clr>
        </p15:guide>
        <p15:guide id="6" pos="3696" userDrawn="1">
          <p15:clr>
            <a:srgbClr val="A4A3A4"/>
          </p15:clr>
        </p15:guide>
        <p15:guide id="9" pos="5856" userDrawn="1">
          <p15:clr>
            <a:srgbClr val="A4A3A4"/>
          </p15:clr>
        </p15:guide>
        <p15:guide id="10" pos="172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85B8D2-394D-DC65-AB14-DB0E0F26D92E}" name="Nancy Meyers" initials="NM" userId="S::nmeyers@verifyme.com::d8a0560a-42d7-409c-b788-27821755fa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ancy Meyers" initials="NM" lastIdx="1" clrIdx="0">
    <p:extLst>
      <p:ext uri="{19B8F6BF-5375-455C-9EA6-DF929625EA0E}">
        <p15:presenceInfo xmlns:p15="http://schemas.microsoft.com/office/powerpoint/2012/main" userId="S::nmeyers@verifyme.com::d8a0560a-42d7-409c-b788-27821755fa81" providerId="AD"/>
      </p:ext>
    </p:extLst>
  </p:cmAuthor>
  <p:cmAuthor id="2" name="Keith Goldstein" initials="KG" lastIdx="3" clrIdx="1">
    <p:extLst>
      <p:ext uri="{19B8F6BF-5375-455C-9EA6-DF929625EA0E}">
        <p15:presenceInfo xmlns:p15="http://schemas.microsoft.com/office/powerpoint/2012/main" userId="f4d2a4c4f29468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2C2E"/>
    <a:srgbClr val="7FBC7D"/>
    <a:srgbClr val="03E003"/>
    <a:srgbClr val="FFFFFF"/>
    <a:srgbClr val="42148C"/>
    <a:srgbClr val="F8F8F8"/>
    <a:srgbClr val="F1EAFC"/>
    <a:srgbClr val="78FAFB"/>
    <a:srgbClr val="4C9596"/>
    <a:srgbClr val="5BC2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E2397B-0771-1BAA-7396-0AFB94A61E90}" v="39" dt="2025-03-04T19:08:22.323"/>
    <p1510:client id="{A6E8D1B3-EF63-417C-8E2C-6CA61945B58D}" v="1057" dt="2025-03-05T16:44:14.136"/>
    <p1510:client id="{B6323EF9-28BE-99B5-3BCB-9F3E34BB61B2}" v="7" dt="2025-03-05T16:30:39.647"/>
    <p1510:client id="{BCEC6AF1-C0B3-720D-7B52-93BACA59320E}" v="27" dt="2025-03-04T16:28:07.3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954" y="90"/>
      </p:cViewPr>
      <p:guideLst>
        <p:guide orient="horz" pos="1944"/>
        <p:guide orient="horz" pos="3816"/>
        <p:guide orient="horz" pos="960"/>
        <p:guide pos="3696"/>
        <p:guide pos="5856"/>
        <p:guide pos="17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69329-0853-1248-ACB6-E13869D1A28A}" type="datetimeFigureOut">
              <a:rPr lang="en-US" smtClean="0"/>
              <a:t>3/5/2025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74042-C482-CC47-BE65-F2E606C9071C}" type="slidenum">
              <a:rPr lang="en-US" smtClean="0"/>
              <a:t>‹#›</a:t>
            </a:fld>
            <a:endParaRPr lang="en-US"/>
          </a:p>
        </p:txBody>
      </p:sp>
    </p:spTree>
    <p:extLst>
      <p:ext uri="{BB962C8B-B14F-4D97-AF65-F5344CB8AC3E}">
        <p14:creationId xmlns:p14="http://schemas.microsoft.com/office/powerpoint/2010/main" val="246430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a:t>
            </a:fld>
            <a:endParaRPr lang="en-US"/>
          </a:p>
        </p:txBody>
      </p:sp>
    </p:spTree>
    <p:extLst>
      <p:ext uri="{BB962C8B-B14F-4D97-AF65-F5344CB8AC3E}">
        <p14:creationId xmlns:p14="http://schemas.microsoft.com/office/powerpoint/2010/main" val="90543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2</a:t>
            </a:fld>
            <a:endParaRPr lang="en-US"/>
          </a:p>
        </p:txBody>
      </p:sp>
    </p:spTree>
    <p:extLst>
      <p:ext uri="{BB962C8B-B14F-4D97-AF65-F5344CB8AC3E}">
        <p14:creationId xmlns:p14="http://schemas.microsoft.com/office/powerpoint/2010/main" val="387314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5</a:t>
            </a:fld>
            <a:endParaRPr lang="en-US"/>
          </a:p>
        </p:txBody>
      </p:sp>
    </p:spTree>
    <p:extLst>
      <p:ext uri="{BB962C8B-B14F-4D97-AF65-F5344CB8AC3E}">
        <p14:creationId xmlns:p14="http://schemas.microsoft.com/office/powerpoint/2010/main" val="828662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8</a:t>
            </a:fld>
            <a:endParaRPr lang="en-US"/>
          </a:p>
        </p:txBody>
      </p:sp>
    </p:spTree>
    <p:extLst>
      <p:ext uri="{BB962C8B-B14F-4D97-AF65-F5344CB8AC3E}">
        <p14:creationId xmlns:p14="http://schemas.microsoft.com/office/powerpoint/2010/main" val="2681770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main">
    <p:bg>
      <p:bgPr>
        <a:solidFill>
          <a:srgbClr val="42148C"/>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1" y="5195458"/>
            <a:ext cx="479032" cy="1651913"/>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4" y="5182016"/>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80"/>
            <a:ext cx="479028" cy="3394174"/>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Tree>
    <p:extLst>
      <p:ext uri="{BB962C8B-B14F-4D97-AF65-F5344CB8AC3E}">
        <p14:creationId xmlns:p14="http://schemas.microsoft.com/office/powerpoint/2010/main" val="1740169713"/>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87227-9E14-0442-8F12-7C637BF0F416}"/>
              </a:ext>
            </a:extLst>
          </p:cNvPr>
          <p:cNvSpPr>
            <a:spLocks noGrp="1"/>
          </p:cNvSpPr>
          <p:nvPr>
            <p:ph type="title"/>
          </p:nvPr>
        </p:nvSpPr>
        <p:spPr/>
        <p:txBody>
          <a:bodyPr/>
          <a:lstStyle/>
          <a:p>
            <a:r>
              <a:rPr lang="en-US"/>
              <a:t>Click to edit Master title style</a:t>
            </a:r>
          </a:p>
        </p:txBody>
      </p:sp>
      <p:sp>
        <p:nvSpPr>
          <p:cNvPr id="6" name="Rectangle">
            <a:extLst>
              <a:ext uri="{FF2B5EF4-FFF2-40B4-BE49-F238E27FC236}">
                <a16:creationId xmlns:a16="http://schemas.microsoft.com/office/drawing/2014/main" id="{B353D934-A45E-2F48-8446-534F4AE709EB}"/>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7" name="Rectangle">
            <a:extLst>
              <a:ext uri="{FF2B5EF4-FFF2-40B4-BE49-F238E27FC236}">
                <a16:creationId xmlns:a16="http://schemas.microsoft.com/office/drawing/2014/main" id="{1DC74B6F-5379-164C-BC2E-FEFFB96024B0}"/>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8" name="Vertical Text Placeholder 2">
            <a:extLst>
              <a:ext uri="{FF2B5EF4-FFF2-40B4-BE49-F238E27FC236}">
                <a16:creationId xmlns:a16="http://schemas.microsoft.com/office/drawing/2014/main" id="{7E9E9A4F-8BC7-A144-933D-2D180EFEA5E4}"/>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9" name="Slide Number Placeholder 5">
            <a:extLst>
              <a:ext uri="{FF2B5EF4-FFF2-40B4-BE49-F238E27FC236}">
                <a16:creationId xmlns:a16="http://schemas.microsoft.com/office/drawing/2014/main" id="{73DF5956-87C7-3149-BD11-ACECC56FC0C3}"/>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0" name="Straight Connector 9">
            <a:extLst>
              <a:ext uri="{FF2B5EF4-FFF2-40B4-BE49-F238E27FC236}">
                <a16:creationId xmlns:a16="http://schemas.microsoft.com/office/drawing/2014/main" id="{77019BA8-EDFE-7943-BF8B-FD9BDA3AEDEB}"/>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D5FBA8DC-4AC4-E844-9051-1FCE5AE6E8B4}"/>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7" name="Text Placeholder 2">
            <a:extLst>
              <a:ext uri="{FF2B5EF4-FFF2-40B4-BE49-F238E27FC236}">
                <a16:creationId xmlns:a16="http://schemas.microsoft.com/office/drawing/2014/main" id="{1ED22825-F8C1-204C-BBB5-031B89EA3689}"/>
              </a:ext>
            </a:extLst>
          </p:cNvPr>
          <p:cNvSpPr>
            <a:spLocks noGrp="1"/>
          </p:cNvSpPr>
          <p:nvPr>
            <p:ph idx="13"/>
          </p:nvPr>
        </p:nvSpPr>
        <p:spPr>
          <a:xfrm>
            <a:off x="838200" y="2642461"/>
            <a:ext cx="10515600" cy="3534502"/>
          </a:xfrm>
          <a:prstGeom prst="rect">
            <a:avLst/>
          </a:prstGeom>
        </p:spPr>
        <p:txBody>
          <a:bodyPr vert="horz" lIns="91440" tIns="45720" rIns="91440" bIns="45720" rtlCol="0">
            <a:normAutofit/>
          </a:bodyPr>
          <a:lstStyle>
            <a:lvl1pPr marL="0" indent="0">
              <a:lnSpc>
                <a:spcPts val="2000"/>
              </a:lnSpc>
              <a:spcBef>
                <a:spcPts val="0"/>
              </a:spcBef>
              <a:spcAft>
                <a:spcPts val="300"/>
              </a:spcAft>
              <a:buFontTx/>
              <a:buNone/>
              <a:defRPr sz="1400" b="1"/>
            </a:lvl1pPr>
            <a:lvl2pPr marL="0" indent="0">
              <a:lnSpc>
                <a:spcPts val="2000"/>
              </a:lnSpc>
              <a:spcBef>
                <a:spcPts val="0"/>
              </a:spcBef>
              <a:spcAft>
                <a:spcPts val="300"/>
              </a:spcAft>
              <a:buFontTx/>
              <a:buNone/>
              <a:defRPr sz="14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899025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C64-4272-9740-A1F6-FB296A0B3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B34FFA-6C16-744D-A713-8C67270C2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D19F17-AE11-E14D-8A94-412793AD923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3A7755A-01AC-E244-A341-01CD629CDC9A}"/>
              </a:ext>
            </a:extLst>
          </p:cNvPr>
          <p:cNvSpPr>
            <a:spLocks noGrp="1"/>
          </p:cNvSpPr>
          <p:nvPr>
            <p:ph type="ftr" sz="quarter" idx="11"/>
          </p:nvPr>
        </p:nvSpPr>
        <p:spPr/>
        <p:txBody>
          <a:bodyPr/>
          <a:lstStyle/>
          <a:p>
            <a:r>
              <a:rPr lang="en-US"/>
              <a:t>   NASDAQ: VRME</a:t>
            </a:r>
          </a:p>
        </p:txBody>
      </p:sp>
      <p:sp>
        <p:nvSpPr>
          <p:cNvPr id="6" name="Slide Number Placeholder 5">
            <a:extLst>
              <a:ext uri="{FF2B5EF4-FFF2-40B4-BE49-F238E27FC236}">
                <a16:creationId xmlns:a16="http://schemas.microsoft.com/office/drawing/2014/main" id="{07EEF7B8-9AD6-104F-83D9-8DE5C5A35EFD}"/>
              </a:ext>
            </a:extLst>
          </p:cNvPr>
          <p:cNvSpPr>
            <a:spLocks noGrp="1"/>
          </p:cNvSpPr>
          <p:nvPr>
            <p:ph type="sldNum" sz="quarter" idx="12"/>
          </p:nvPr>
        </p:nvSpPr>
        <p:spPr/>
        <p:txBody>
          <a:bodyPr/>
          <a:lstStyle/>
          <a:p>
            <a:fld id="{26E0FD88-EE6F-964A-9E43-F03ABB72CA56}" type="slidenum">
              <a:rPr lang="en-US" smtClean="0"/>
              <a:t>‹#›</a:t>
            </a:fld>
            <a:endParaRPr lang="en-US"/>
          </a:p>
        </p:txBody>
      </p:sp>
    </p:spTree>
    <p:extLst>
      <p:ext uri="{BB962C8B-B14F-4D97-AF65-F5344CB8AC3E}">
        <p14:creationId xmlns:p14="http://schemas.microsoft.com/office/powerpoint/2010/main" val="333481209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eg"/>
          <p:cNvSpPr>
            <a:spLocks noGrp="1"/>
          </p:cNvSpPr>
          <p:nvPr>
            <p:ph type="pic" idx="21"/>
          </p:nvPr>
        </p:nvSpPr>
        <p:spPr>
          <a:xfrm>
            <a:off x="5171569" y="348257"/>
            <a:ext cx="5893596" cy="6173479"/>
          </a:xfrm>
          <a:prstGeom prst="rect">
            <a:avLst/>
          </a:prstGeom>
        </p:spPr>
        <p:txBody>
          <a:bodyPr lIns="91439" tIns="45719" rIns="91439" bIns="45719">
            <a:noAutofit/>
          </a:bodyPr>
          <a:lstStyle/>
          <a:p>
            <a:endParaRPr/>
          </a:p>
        </p:txBody>
      </p:sp>
      <p:sp>
        <p:nvSpPr>
          <p:cNvPr id="33" name="Body Level One…"/>
          <p:cNvSpPr txBox="1">
            <a:spLocks noGrp="1"/>
          </p:cNvSpPr>
          <p:nvPr>
            <p:ph type="body" sz="quarter" idx="1" hasCustomPrompt="1"/>
          </p:nvPr>
        </p:nvSpPr>
        <p:spPr>
          <a:xfrm>
            <a:off x="1561702" y="3518297"/>
            <a:ext cx="3988596" cy="2843837"/>
          </a:xfrm>
          <a:prstGeom prst="rect">
            <a:avLst/>
          </a:prstGeom>
        </p:spPr>
        <p:txBody>
          <a:bodyPr/>
          <a:lstStyle>
            <a:lvl1pPr marL="0" indent="0" defTabSz="412750">
              <a:lnSpc>
                <a:spcPct val="100000"/>
              </a:lnSpc>
              <a:spcBef>
                <a:spcPts val="0"/>
              </a:spcBef>
              <a:buSzTx/>
              <a:buNone/>
              <a:defRPr sz="2600" b="1"/>
            </a:lvl1pPr>
            <a:lvl2pPr marL="0" indent="457200" defTabSz="412750">
              <a:lnSpc>
                <a:spcPct val="100000"/>
              </a:lnSpc>
              <a:spcBef>
                <a:spcPts val="0"/>
              </a:spcBef>
              <a:buSzTx/>
              <a:buNone/>
              <a:defRPr sz="2600" b="1"/>
            </a:lvl2pPr>
            <a:lvl3pPr marL="0" indent="914400" defTabSz="412750">
              <a:lnSpc>
                <a:spcPct val="100000"/>
              </a:lnSpc>
              <a:spcBef>
                <a:spcPts val="0"/>
              </a:spcBef>
              <a:buSzTx/>
              <a:buNone/>
              <a:defRPr sz="2600" b="1"/>
            </a:lvl3pPr>
            <a:lvl4pPr marL="0" indent="1371600" defTabSz="412750">
              <a:lnSpc>
                <a:spcPct val="100000"/>
              </a:lnSpc>
              <a:spcBef>
                <a:spcPts val="0"/>
              </a:spcBef>
              <a:buSzTx/>
              <a:buNone/>
              <a:defRPr sz="2600" b="1"/>
            </a:lvl4pPr>
            <a:lvl5pPr marL="0" indent="1828800" defTabSz="412750">
              <a:lnSpc>
                <a:spcPct val="100000"/>
              </a:lnSpc>
              <a:spcBef>
                <a:spcPts val="0"/>
              </a:spcBef>
              <a:buSzTx/>
              <a:buNone/>
              <a:defRPr sz="2600" b="1"/>
            </a:lvl5pPr>
          </a:lstStyle>
          <a:p>
            <a:r>
              <a:t>Slide Subtitle</a:t>
            </a:r>
          </a:p>
          <a:p>
            <a:pPr lvl="1"/>
            <a:endParaRPr/>
          </a:p>
          <a:p>
            <a:pPr lvl="2"/>
            <a:endParaRPr/>
          </a:p>
          <a:p>
            <a:pPr lvl="3"/>
            <a:endParaRPr/>
          </a:p>
          <a:p>
            <a:pPr lvl="4"/>
            <a:endParaRPr/>
          </a:p>
        </p:txBody>
      </p:sp>
      <p:sp>
        <p:nvSpPr>
          <p:cNvPr id="34" name="Slide Title"/>
          <p:cNvSpPr txBox="1">
            <a:spLocks noGrp="1"/>
          </p:cNvSpPr>
          <p:nvPr>
            <p:ph type="title" hasCustomPrompt="1"/>
          </p:nvPr>
        </p:nvSpPr>
        <p:spPr>
          <a:xfrm>
            <a:off x="1561702" y="486939"/>
            <a:ext cx="3988596" cy="3084937"/>
          </a:xfrm>
          <a:prstGeom prst="rect">
            <a:avLst/>
          </a:prstGeom>
        </p:spPr>
        <p:txBody>
          <a:bodyPr anchor="b"/>
          <a:lstStyle/>
          <a:p>
            <a:r>
              <a:t>Slide Title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61255165"/>
      </p:ext>
    </p:extLst>
  </p:cSld>
  <p:clrMapOvr>
    <a:masterClrMapping/>
  </p:clrMapOvr>
  <p:transition spd="med"/>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977466172"/>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3973183284"/>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26366773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11119880"/>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86414745"/>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36694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7" name="Text Placeholder 6">
            <a:extLst>
              <a:ext uri="{FF2B5EF4-FFF2-40B4-BE49-F238E27FC236}">
                <a16:creationId xmlns:a16="http://schemas.microsoft.com/office/drawing/2014/main" id="{59602319-A995-2C4F-BD44-7E14BBA4FADF}"/>
              </a:ext>
            </a:extLst>
          </p:cNvPr>
          <p:cNvSpPr>
            <a:spLocks noGrp="1"/>
          </p:cNvSpPr>
          <p:nvPr>
            <p:ph type="body" sz="quarter" idx="13" hasCustomPrompt="1"/>
          </p:nvPr>
        </p:nvSpPr>
        <p:spPr>
          <a:xfrm>
            <a:off x="381000" y="3127375"/>
            <a:ext cx="2667000" cy="661988"/>
          </a:xfrm>
        </p:spPr>
        <p:txBody>
          <a:bodyPr lIns="0" tIns="0" rIns="0" bIns="0">
            <a:noAutofit/>
          </a:bodyPr>
          <a:lstStyle>
            <a:lvl1pPr marL="0" indent="0">
              <a:lnSpc>
                <a:spcPts val="1200"/>
              </a:lnSpc>
              <a:spcBef>
                <a:spcPts val="0"/>
              </a:spcBef>
              <a:spcAft>
                <a:spcPts val="300"/>
              </a:spcAft>
              <a:buFontTx/>
              <a:buNone/>
              <a:defRPr sz="900" baseline="0">
                <a:solidFill>
                  <a:schemeClr val="tx2"/>
                </a:solidFill>
                <a:latin typeface="DM Sans" pitchFamily="2" charset="77"/>
              </a:defRPr>
            </a:lvl1pPr>
            <a:lvl2pPr marL="457200" indent="0">
              <a:buFontTx/>
              <a:buNone/>
              <a:defRPr sz="900" baseline="0">
                <a:solidFill>
                  <a:srgbClr val="2A2C2E"/>
                </a:solidFill>
                <a:latin typeface="DM Sans" pitchFamily="2" charset="77"/>
              </a:defRPr>
            </a:lvl2pPr>
            <a:lvl3pPr marL="914400" indent="0">
              <a:buFontTx/>
              <a:buNone/>
              <a:defRPr sz="900" baseline="0">
                <a:solidFill>
                  <a:srgbClr val="2A2C2E"/>
                </a:solidFill>
                <a:latin typeface="DM Sans" pitchFamily="2" charset="77"/>
              </a:defRPr>
            </a:lvl3pPr>
            <a:lvl4pPr marL="1371600" indent="0">
              <a:buFontTx/>
              <a:buNone/>
              <a:defRPr sz="900" baseline="0">
                <a:solidFill>
                  <a:srgbClr val="2A2C2E"/>
                </a:solidFill>
                <a:latin typeface="DM Sans" pitchFamily="2" charset="77"/>
              </a:defRPr>
            </a:lvl4pPr>
            <a:lvl5pPr marL="1828800" indent="0">
              <a:buFontTx/>
              <a:buNone/>
              <a:defRPr sz="900" baseline="0">
                <a:solidFill>
                  <a:srgbClr val="2A2C2E"/>
                </a:solidFill>
                <a:latin typeface="DM Sans" pitchFamily="2" charset="77"/>
              </a:defRPr>
            </a:lvl5pPr>
          </a:lstStyle>
          <a:p>
            <a:pPr lvl="0"/>
            <a:r>
              <a:rPr lang="en-US"/>
              <a:t>Body text 9</a:t>
            </a:r>
          </a:p>
        </p:txBody>
      </p:sp>
      <p:sp>
        <p:nvSpPr>
          <p:cNvPr id="25" name="Text Placeholder 40">
            <a:extLst>
              <a:ext uri="{FF2B5EF4-FFF2-40B4-BE49-F238E27FC236}">
                <a16:creationId xmlns:a16="http://schemas.microsoft.com/office/drawing/2014/main" id="{C9506B98-682D-E444-B47D-856D0220AE78}"/>
              </a:ext>
            </a:extLst>
          </p:cNvPr>
          <p:cNvSpPr>
            <a:spLocks noGrp="1"/>
          </p:cNvSpPr>
          <p:nvPr>
            <p:ph type="body" sz="quarter" idx="14" hasCustomPrompt="1"/>
          </p:nvPr>
        </p:nvSpPr>
        <p:spPr>
          <a:xfrm>
            <a:off x="381000" y="1499096"/>
            <a:ext cx="10972800" cy="410276"/>
          </a:xfrm>
        </p:spPr>
        <p:txBody>
          <a:bodyPr wrap="square" lIns="0" tIns="0" rIns="0" bIns="0" anchor="t" anchorCtr="0">
            <a:noAutofit/>
          </a:bodyPr>
          <a:lstStyle>
            <a:lvl1pPr marL="0" indent="0" algn="ctr" fontAlgn="t">
              <a:lnSpc>
                <a:spcPts val="2000"/>
              </a:lnSpc>
              <a:spcBef>
                <a:spcPts val="0"/>
              </a:spcBef>
              <a:buFontTx/>
              <a:buNone/>
              <a:defRPr sz="1400" baseline="0">
                <a:solidFill>
                  <a:schemeClr val="tx2"/>
                </a:solidFill>
                <a:latin typeface="DM Sans" pitchFamily="2" charset="77"/>
              </a:defRPr>
            </a:lvl1pPr>
            <a:lvl2pPr marL="457200" indent="0" algn="ctr">
              <a:lnSpc>
                <a:spcPts val="2000"/>
              </a:lnSpc>
              <a:buFontTx/>
              <a:buNone/>
              <a:defRPr sz="1400" baseline="0">
                <a:solidFill>
                  <a:srgbClr val="2A2C2E"/>
                </a:solidFill>
                <a:latin typeface="DM Sans" pitchFamily="2" charset="77"/>
              </a:defRPr>
            </a:lvl2pPr>
            <a:lvl3pPr marL="914400" indent="0" algn="ctr">
              <a:lnSpc>
                <a:spcPts val="2000"/>
              </a:lnSpc>
              <a:buFontTx/>
              <a:buNone/>
              <a:defRPr sz="1400" baseline="0">
                <a:solidFill>
                  <a:srgbClr val="2A2C2E"/>
                </a:solidFill>
                <a:latin typeface="DM Sans" pitchFamily="2" charset="77"/>
              </a:defRPr>
            </a:lvl3pPr>
            <a:lvl4pPr marL="1371600" indent="0" algn="ctr">
              <a:lnSpc>
                <a:spcPts val="2000"/>
              </a:lnSpc>
              <a:buFontTx/>
              <a:buNone/>
              <a:defRPr sz="1400" baseline="0">
                <a:solidFill>
                  <a:srgbClr val="2A2C2E"/>
                </a:solidFill>
                <a:latin typeface="DM Sans" pitchFamily="2" charset="77"/>
              </a:defRPr>
            </a:lvl4pPr>
            <a:lvl5pPr marL="1828800" indent="0" algn="ctr">
              <a:lnSpc>
                <a:spcPts val="2000"/>
              </a:lnSpc>
              <a:buFontTx/>
              <a:buNone/>
              <a:defRPr sz="1400" baseline="0">
                <a:solidFill>
                  <a:srgbClr val="2A2C2E"/>
                </a:solidFill>
                <a:latin typeface="DM Sans" pitchFamily="2" charset="77"/>
              </a:defRPr>
            </a:lvl5pPr>
          </a:lstStyle>
          <a:p>
            <a:pPr lvl="0"/>
            <a:r>
              <a:rPr lang="en-US"/>
              <a:t>Body text 14</a:t>
            </a:r>
          </a:p>
        </p:txBody>
      </p:sp>
      <p:sp>
        <p:nvSpPr>
          <p:cNvPr id="34" name="Title 1">
            <a:extLst>
              <a:ext uri="{FF2B5EF4-FFF2-40B4-BE49-F238E27FC236}">
                <a16:creationId xmlns:a16="http://schemas.microsoft.com/office/drawing/2014/main" id="{B7348C12-426F-A841-B140-9F82B19A1D50}"/>
              </a:ext>
            </a:extLst>
          </p:cNvPr>
          <p:cNvSpPr>
            <a:spLocks noGrp="1"/>
          </p:cNvSpPr>
          <p:nvPr>
            <p:ph type="title" hasCustomPrompt="1"/>
          </p:nvPr>
        </p:nvSpPr>
        <p:spPr>
          <a:xfrm>
            <a:off x="380999" y="495300"/>
            <a:ext cx="10972801" cy="522514"/>
          </a:xfrm>
        </p:spPr>
        <p:txBody>
          <a:bodyPr lIns="0" tIns="0" rIns="0" bIns="0" anchor="t" anchorCtr="0">
            <a:noAutofit/>
          </a:bodyPr>
          <a:lstStyle>
            <a:lvl1pPr algn="ctr">
              <a:defRPr sz="3200" baseline="0">
                <a:solidFill>
                  <a:srgbClr val="42148C"/>
                </a:solidFill>
                <a:latin typeface="DM Sans Medium" pitchFamily="2" charset="77"/>
              </a:defRPr>
            </a:lvl1pPr>
          </a:lstStyle>
          <a:p>
            <a:r>
              <a:rPr lang="en-US"/>
              <a:t>Headline 32</a:t>
            </a:r>
          </a:p>
        </p:txBody>
      </p:sp>
    </p:spTree>
    <p:extLst>
      <p:ext uri="{BB962C8B-B14F-4D97-AF65-F5344CB8AC3E}">
        <p14:creationId xmlns:p14="http://schemas.microsoft.com/office/powerpoint/2010/main" val="253116894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33033"/>
            <a:ext cx="474018" cy="436118"/>
          </a:xfrm>
          <a:prstGeom prst="rect">
            <a:avLst/>
          </a:prstGeom>
          <a:solidFill>
            <a:srgbClr val="42148C"/>
          </a:solidFill>
          <a:ln w="3175">
            <a:noFill/>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59432" y="0"/>
            <a:ext cx="386104"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55335"/>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pic>
        <p:nvPicPr>
          <p:cNvPr id="12" name="Picture 26" descr="Logo&#10;&#10;Description automatically generated">
            <a:extLst>
              <a:ext uri="{FF2B5EF4-FFF2-40B4-BE49-F238E27FC236}">
                <a16:creationId xmlns:a16="http://schemas.microsoft.com/office/drawing/2014/main" id="{D27C5067-0967-4456-9B8C-30551AB7FF4E}"/>
              </a:ext>
            </a:extLst>
          </p:cNvPr>
          <p:cNvPicPr>
            <a:picLocks noChangeAspect="1"/>
          </p:cNvPicPr>
          <p:nvPr userDrawn="1"/>
        </p:nvPicPr>
        <p:blipFill>
          <a:blip r:embed="rId2"/>
          <a:stretch>
            <a:fillRect/>
          </a:stretch>
        </p:blipFill>
        <p:spPr>
          <a:xfrm>
            <a:off x="2169" y="6293285"/>
            <a:ext cx="735013" cy="528037"/>
          </a:xfrm>
          <a:prstGeom prst="rect">
            <a:avLst/>
          </a:prstGeom>
        </p:spPr>
      </p:pic>
    </p:spTree>
    <p:extLst>
      <p:ext uri="{BB962C8B-B14F-4D97-AF65-F5344CB8AC3E}">
        <p14:creationId xmlns:p14="http://schemas.microsoft.com/office/powerpoint/2010/main" val="225028376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53F5B-08E0-3547-BCFC-33C7435D29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7FCB5D-8084-DA4A-8262-847A9A297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D91C2-3432-A846-B7BB-D5CBF57B90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0F4C0C9-D0AB-A34A-AE7E-2AF7D99747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NASDAQ: VRME</a:t>
            </a:r>
          </a:p>
        </p:txBody>
      </p:sp>
      <p:sp>
        <p:nvSpPr>
          <p:cNvPr id="6" name="Slide Number Placeholder 5">
            <a:extLst>
              <a:ext uri="{FF2B5EF4-FFF2-40B4-BE49-F238E27FC236}">
                <a16:creationId xmlns:a16="http://schemas.microsoft.com/office/drawing/2014/main" id="{AD459F5A-354A-1240-9C43-78A0B85FA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0FD88-EE6F-964A-9E43-F03ABB72CA56}" type="slidenum">
              <a:rPr lang="en-US" smtClean="0"/>
              <a:t>‹#›</a:t>
            </a:fld>
            <a:endParaRPr lang="en-US"/>
          </a:p>
        </p:txBody>
      </p:sp>
    </p:spTree>
    <p:extLst>
      <p:ext uri="{BB962C8B-B14F-4D97-AF65-F5344CB8AC3E}">
        <p14:creationId xmlns:p14="http://schemas.microsoft.com/office/powerpoint/2010/main" val="1034631239"/>
      </p:ext>
    </p:extLst>
  </p:cSld>
  <p:clrMap bg1="lt1" tx1="dk1" bg2="lt2" tx2="dk2" accent1="accent1" accent2="accent2" accent3="accent3" accent4="accent4" accent5="accent5" accent6="accent6" hlink="hlink" folHlink="folHlink"/>
  <p:sldLayoutIdLst>
    <p:sldLayoutId id="2147483717" r:id="rId1"/>
    <p:sldLayoutId id="2147483658" r:id="rId2"/>
    <p:sldLayoutId id="2147483719" r:id="rId3"/>
    <p:sldLayoutId id="2147483720" r:id="rId4"/>
    <p:sldLayoutId id="2147483721" r:id="rId5"/>
    <p:sldLayoutId id="2147483722" r:id="rId6"/>
    <p:sldLayoutId id="2147483718" r:id="rId7"/>
    <p:sldLayoutId id="2147483662" r:id="rId8"/>
    <p:sldLayoutId id="2147483663" r:id="rId9"/>
    <p:sldLayoutId id="2147483664" r:id="rId10"/>
    <p:sldLayoutId id="2147483649" r:id="rId11"/>
    <p:sldLayoutId id="2147483716"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verifyme.com/investors/"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1718032" y="2768416"/>
            <a:ext cx="7307632" cy="116955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3800">
                <a:solidFill>
                  <a:srgbClr val="7FBC7D"/>
                </a:solidFill>
                <a:latin typeface="DM Sans Medium" pitchFamily="2" charset="77"/>
              </a:rPr>
              <a:t>Protect your brand.</a:t>
            </a:r>
          </a:p>
          <a:p>
            <a:pPr>
              <a:defRPr sz="3500">
                <a:solidFill>
                  <a:srgbClr val="42148C"/>
                </a:solidFill>
                <a:latin typeface="+mj-lt"/>
                <a:ea typeface="+mj-ea"/>
                <a:cs typeface="+mj-cs"/>
                <a:sym typeface="DM Sans Bold"/>
              </a:defRPr>
            </a:pPr>
            <a:r>
              <a:rPr lang="en-US" sz="3800">
                <a:solidFill>
                  <a:schemeClr val="bg1"/>
                </a:solidFill>
                <a:latin typeface="DM Sans Medium" pitchFamily="2" charset="77"/>
              </a:rPr>
              <a:t>Grow your business.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he challenge……">
            <a:extLst>
              <a:ext uri="{FF2B5EF4-FFF2-40B4-BE49-F238E27FC236}">
                <a16:creationId xmlns:a16="http://schemas.microsoft.com/office/drawing/2014/main" id="{56FD01F1-369C-B040-9700-914639604441}"/>
              </a:ext>
            </a:extLst>
          </p:cNvPr>
          <p:cNvSpPr txBox="1"/>
          <p:nvPr/>
        </p:nvSpPr>
        <p:spPr>
          <a:xfrm>
            <a:off x="1734965" y="4198204"/>
            <a:ext cx="7307632" cy="106074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Fourth Quarter 2024</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Investor Conference Call</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March 6, 2025</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Rectangle 8">
            <a:extLst>
              <a:ext uri="{FF2B5EF4-FFF2-40B4-BE49-F238E27FC236}">
                <a16:creationId xmlns:a16="http://schemas.microsoft.com/office/drawing/2014/main" id="{1E7FB441-6F60-BB44-B2EF-9C81245E65F8}"/>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A664DCA6-66D9-ED4E-8767-3ECA617E5EA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a:t>
            </a:fld>
            <a:endParaRPr lang="en-US" sz="1200" b="1">
              <a:solidFill>
                <a:srgbClr val="42148C"/>
              </a:solidFill>
              <a:latin typeface="DM Sans" pitchFamily="2" charset="77"/>
            </a:endParaRPr>
          </a:p>
        </p:txBody>
      </p:sp>
      <p:pic>
        <p:nvPicPr>
          <p:cNvPr id="3" name="Picture 2" descr="A close-up of a blue background&#10;&#10;Description automatically generated">
            <a:extLst>
              <a:ext uri="{FF2B5EF4-FFF2-40B4-BE49-F238E27FC236}">
                <a16:creationId xmlns:a16="http://schemas.microsoft.com/office/drawing/2014/main" id="{13832648-FC09-E6AF-1258-23534A41F94C}"/>
              </a:ext>
            </a:extLst>
          </p:cNvPr>
          <p:cNvPicPr>
            <a:picLocks noChangeAspect="1"/>
          </p:cNvPicPr>
          <p:nvPr/>
        </p:nvPicPr>
        <p:blipFill>
          <a:blip r:embed="rId3"/>
          <a:stretch>
            <a:fillRect/>
          </a:stretch>
        </p:blipFill>
        <p:spPr>
          <a:xfrm>
            <a:off x="478629" y="1553859"/>
            <a:ext cx="4039498" cy="1214557"/>
          </a:xfrm>
          <a:prstGeom prst="rect">
            <a:avLst/>
          </a:prstGeom>
        </p:spPr>
      </p:pic>
    </p:spTree>
    <p:extLst>
      <p:ext uri="{BB962C8B-B14F-4D97-AF65-F5344CB8AC3E}">
        <p14:creationId xmlns:p14="http://schemas.microsoft.com/office/powerpoint/2010/main" val="2246168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B7B716-4C00-4F5F-AC56-88F5695EAF1D}"/>
              </a:ext>
            </a:extLst>
          </p:cNvPr>
          <p:cNvSpPr>
            <a:spLocks noGrp="1"/>
          </p:cNvSpPr>
          <p:nvPr>
            <p:ph type="sldNum" sz="quarter" idx="12"/>
          </p:nvPr>
        </p:nvSpPr>
        <p:spPr/>
        <p:txBody>
          <a:bodyPr/>
          <a:lstStyle/>
          <a:p>
            <a:fld id="{5EADB692-CA39-3141-B10E-AF56DE53AB5D}" type="slidenum">
              <a:rPr lang="en-US" dirty="0" smtClean="0"/>
              <a:pPr/>
              <a:t>10</a:t>
            </a:fld>
            <a:endParaRPr lang="en-US"/>
          </a:p>
        </p:txBody>
      </p:sp>
      <p:sp>
        <p:nvSpPr>
          <p:cNvPr id="19" name="Speech Bubble: Oval 18">
            <a:extLst>
              <a:ext uri="{FF2B5EF4-FFF2-40B4-BE49-F238E27FC236}">
                <a16:creationId xmlns:a16="http://schemas.microsoft.com/office/drawing/2014/main" id="{686B8379-E3B9-4B0F-BEE3-004C2E4D5D67}"/>
              </a:ext>
            </a:extLst>
          </p:cNvPr>
          <p:cNvSpPr/>
          <p:nvPr/>
        </p:nvSpPr>
        <p:spPr>
          <a:xfrm>
            <a:off x="5480384" y="1900468"/>
            <a:ext cx="1233236" cy="1072815"/>
          </a:xfrm>
          <a:prstGeom prst="wedgeEllipseCallou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blue planet with dots and lines&#10;&#10;Description automatically generated">
            <a:extLst>
              <a:ext uri="{FF2B5EF4-FFF2-40B4-BE49-F238E27FC236}">
                <a16:creationId xmlns:a16="http://schemas.microsoft.com/office/drawing/2014/main" id="{98BD2341-F836-4B55-2DA2-5B936D31B47C}"/>
              </a:ext>
            </a:extLst>
          </p:cNvPr>
          <p:cNvPicPr>
            <a:picLocks noChangeAspect="1"/>
          </p:cNvPicPr>
          <p:nvPr/>
        </p:nvPicPr>
        <p:blipFill rotWithShape="1">
          <a:blip r:embed="rId2"/>
          <a:srcRect l="4619" t="6986" r="38584"/>
          <a:stretch/>
        </p:blipFill>
        <p:spPr>
          <a:xfrm>
            <a:off x="5969479" y="-25880"/>
            <a:ext cx="6222520" cy="6909759"/>
          </a:xfrm>
          <a:prstGeom prst="rect">
            <a:avLst/>
          </a:prstGeom>
        </p:spPr>
      </p:pic>
      <p:sp>
        <p:nvSpPr>
          <p:cNvPr id="15" name="Title 1">
            <a:extLst>
              <a:ext uri="{FF2B5EF4-FFF2-40B4-BE49-F238E27FC236}">
                <a16:creationId xmlns:a16="http://schemas.microsoft.com/office/drawing/2014/main" id="{ED8A89B9-A266-EFEF-FDAB-0D0C74E3E627}"/>
              </a:ext>
            </a:extLst>
          </p:cNvPr>
          <p:cNvSpPr txBox="1">
            <a:spLocks/>
          </p:cNvSpPr>
          <p:nvPr/>
        </p:nvSpPr>
        <p:spPr>
          <a:xfrm>
            <a:off x="609601" y="2865437"/>
            <a:ext cx="4870784" cy="1127126"/>
          </a:xfrm>
          <a:prstGeom prst="rect">
            <a:avLst/>
          </a:prstGeom>
          <a:solidFill>
            <a:schemeClr val="tx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a:solidFill>
                  <a:schemeClr val="bg1"/>
                </a:solidFill>
                <a:latin typeface="DM Sans Medium" pitchFamily="2" charset="77"/>
                <a:cs typeface="Arial" panose="020B0604020202020204"/>
              </a:rPr>
              <a:t>Q &amp; A </a:t>
            </a:r>
          </a:p>
        </p:txBody>
      </p:sp>
      <p:sp>
        <p:nvSpPr>
          <p:cNvPr id="7" name="Rectangle 6">
            <a:extLst>
              <a:ext uri="{FF2B5EF4-FFF2-40B4-BE49-F238E27FC236}">
                <a16:creationId xmlns:a16="http://schemas.microsoft.com/office/drawing/2014/main" id="{05199331-34B6-5040-A8A7-3EBC42D4A47D}"/>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DA88A562-D5DD-1540-AC18-E542A23B99E3}"/>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10</a:t>
            </a:fld>
            <a:endParaRPr lang="en-US" sz="1200" b="1">
              <a:solidFill>
                <a:srgbClr val="42148C"/>
              </a:solidFill>
              <a:latin typeface="DM Sans" pitchFamily="2" charset="77"/>
            </a:endParaRPr>
          </a:p>
        </p:txBody>
      </p:sp>
      <p:sp>
        <p:nvSpPr>
          <p:cNvPr id="9" name="The challenge……">
            <a:extLst>
              <a:ext uri="{FF2B5EF4-FFF2-40B4-BE49-F238E27FC236}">
                <a16:creationId xmlns:a16="http://schemas.microsoft.com/office/drawing/2014/main" id="{1C1BC416-409F-3843-B4CB-64A820F6704C}"/>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bg1"/>
                </a:solidFill>
                <a:latin typeface="DM Sans" pitchFamily="2" charset="77"/>
                <a:sym typeface="DM Sans Bold"/>
              </a:rPr>
              <a:t>NASDAQ:VRME</a:t>
            </a:r>
            <a:endParaRPr lang="en-US" sz="1400" spc="60">
              <a:solidFill>
                <a:schemeClr val="bg1"/>
              </a:solidFill>
              <a:latin typeface="DM Sans" pitchFamily="2" charset="77"/>
            </a:endParaRPr>
          </a:p>
        </p:txBody>
      </p:sp>
      <p:cxnSp>
        <p:nvCxnSpPr>
          <p:cNvPr id="12" name="Straight Connector 11">
            <a:extLst>
              <a:ext uri="{FF2B5EF4-FFF2-40B4-BE49-F238E27FC236}">
                <a16:creationId xmlns:a16="http://schemas.microsoft.com/office/drawing/2014/main" id="{88A47A91-9C09-7940-85A8-C8A20726FD1F}"/>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6" name="The challenge……">
            <a:extLst>
              <a:ext uri="{FF2B5EF4-FFF2-40B4-BE49-F238E27FC236}">
                <a16:creationId xmlns:a16="http://schemas.microsoft.com/office/drawing/2014/main" id="{B466F7AC-23EF-9C41-B1EB-6D611D9AFED0}"/>
              </a:ext>
            </a:extLst>
          </p:cNvPr>
          <p:cNvSpPr txBox="1"/>
          <p:nvPr/>
        </p:nvSpPr>
        <p:spPr>
          <a:xfrm>
            <a:off x="7441985" y="6383201"/>
            <a:ext cx="4127715"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Confidential Property of VerifyMe</a:t>
            </a:r>
            <a:endParaRPr lang="en-US" sz="1200">
              <a:solidFill>
                <a:schemeClr val="bg1"/>
              </a:solidFill>
              <a:latin typeface="DM Sans" pitchFamily="2" charset="77"/>
            </a:endParaRPr>
          </a:p>
        </p:txBody>
      </p:sp>
      <p:sp>
        <p:nvSpPr>
          <p:cNvPr id="2" name="The challenge……">
            <a:extLst>
              <a:ext uri="{FF2B5EF4-FFF2-40B4-BE49-F238E27FC236}">
                <a16:creationId xmlns:a16="http://schemas.microsoft.com/office/drawing/2014/main" id="{0D5CA343-9100-46B1-BC66-4D777733AE56}"/>
              </a:ext>
            </a:extLst>
          </p:cNvPr>
          <p:cNvSpPr txBox="1"/>
          <p:nvPr/>
        </p:nvSpPr>
        <p:spPr>
          <a:xfrm>
            <a:off x="1058192" y="6417116"/>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a:t>
            </a:r>
            <a:r>
              <a:rPr lang="en-US" sz="1200">
                <a:solidFill>
                  <a:schemeClr val="tx2"/>
                </a:solidFill>
                <a:latin typeface="DM Sans" pitchFamily="2" charset="77"/>
                <a:sym typeface="DM Sans Bold"/>
              </a:rPr>
              <a:t>      </a:t>
            </a:r>
            <a:endParaRPr lang="en-US" sz="1200">
              <a:solidFill>
                <a:schemeClr val="tx2"/>
              </a:solidFill>
              <a:latin typeface="DM Sans" pitchFamily="2" charset="77"/>
            </a:endParaRPr>
          </a:p>
        </p:txBody>
      </p:sp>
      <p:pic>
        <p:nvPicPr>
          <p:cNvPr id="3" name="Picture 2" descr="A logo with a white letter in a circle&#10;&#10;Description automatically generated">
            <a:extLst>
              <a:ext uri="{FF2B5EF4-FFF2-40B4-BE49-F238E27FC236}">
                <a16:creationId xmlns:a16="http://schemas.microsoft.com/office/drawing/2014/main" id="{B3807E22-A923-D1DF-1A87-4024ADEC6AB4}"/>
              </a:ext>
            </a:extLst>
          </p:cNvPr>
          <p:cNvPicPr>
            <a:picLocks noChangeAspect="1"/>
          </p:cNvPicPr>
          <p:nvPr/>
        </p:nvPicPr>
        <p:blipFill>
          <a:blip r:embed="rId3"/>
          <a:stretch>
            <a:fillRect/>
          </a:stretch>
        </p:blipFill>
        <p:spPr>
          <a:xfrm>
            <a:off x="614332" y="6308326"/>
            <a:ext cx="362079" cy="346880"/>
          </a:xfrm>
          <a:prstGeom prst="rect">
            <a:avLst/>
          </a:prstGeom>
        </p:spPr>
      </p:pic>
    </p:spTree>
    <p:extLst>
      <p:ext uri="{BB962C8B-B14F-4D97-AF65-F5344CB8AC3E}">
        <p14:creationId xmlns:p14="http://schemas.microsoft.com/office/powerpoint/2010/main" val="3164883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7D1627-7843-5141-AA3D-1CF5988616BB}"/>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B44F7741-8720-454A-9B5D-2C4DA4033DA8}"/>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11</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6531B5E1-EDD2-B54A-A4E4-EACA817541DA}"/>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6" name="The challenge……">
            <a:extLst>
              <a:ext uri="{FF2B5EF4-FFF2-40B4-BE49-F238E27FC236}">
                <a16:creationId xmlns:a16="http://schemas.microsoft.com/office/drawing/2014/main" id="{B98883EC-8026-EC4E-BEA3-444B22D77C5B}"/>
              </a:ext>
            </a:extLst>
          </p:cNvPr>
          <p:cNvSpPr txBox="1"/>
          <p:nvPr/>
        </p:nvSpPr>
        <p:spPr>
          <a:xfrm>
            <a:off x="7441985" y="6383201"/>
            <a:ext cx="4127715"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200">
                <a:latin typeface="DM Sans" pitchFamily="2" charset="77"/>
                <a:sym typeface="DM Sans Bold"/>
              </a:rPr>
              <a:t>Confidential Property of VerifyMe</a:t>
            </a:r>
            <a:endParaRPr lang="en-US" sz="1200">
              <a:latin typeface="DM Sans" pitchFamily="2" charset="77"/>
            </a:endParaRPr>
          </a:p>
        </p:txBody>
      </p:sp>
      <p:sp>
        <p:nvSpPr>
          <p:cNvPr id="8" name="The challenge……">
            <a:extLst>
              <a:ext uri="{FF2B5EF4-FFF2-40B4-BE49-F238E27FC236}">
                <a16:creationId xmlns:a16="http://schemas.microsoft.com/office/drawing/2014/main" id="{92F14242-DCA5-6148-AA55-F41CCC13707D}"/>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latin typeface="DM Sans Medium" pitchFamily="2" charset="77"/>
                <a:sym typeface="DM Sans Bold"/>
              </a:rPr>
              <a:t>NASDAQ:VRME</a:t>
            </a:r>
            <a:endParaRPr lang="en-US" sz="1400" spc="60">
              <a:latin typeface="DM Sans Medium" pitchFamily="2" charset="77"/>
            </a:endParaRPr>
          </a:p>
        </p:txBody>
      </p:sp>
      <p:sp>
        <p:nvSpPr>
          <p:cNvPr id="9" name="Title 1">
            <a:extLst>
              <a:ext uri="{FF2B5EF4-FFF2-40B4-BE49-F238E27FC236}">
                <a16:creationId xmlns:a16="http://schemas.microsoft.com/office/drawing/2014/main" id="{86D43773-8915-7F4F-A44E-F415ED807E75}"/>
              </a:ext>
            </a:extLst>
          </p:cNvPr>
          <p:cNvSpPr txBox="1">
            <a:spLocks/>
          </p:cNvSpPr>
          <p:nvPr/>
        </p:nvSpPr>
        <p:spPr>
          <a:xfrm>
            <a:off x="609600" y="2865437"/>
            <a:ext cx="11103370" cy="1127126"/>
          </a:xfrm>
          <a:prstGeom prst="rect">
            <a:avLst/>
          </a:prstGeom>
          <a:solidFill>
            <a:schemeClr val="tx1"/>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a:solidFill>
                <a:schemeClr val="bg1"/>
              </a:solidFill>
              <a:latin typeface="DM San"/>
              <a:cs typeface="Arial" panose="020B0604020202020204"/>
            </a:endParaRPr>
          </a:p>
        </p:txBody>
      </p:sp>
      <p:sp>
        <p:nvSpPr>
          <p:cNvPr id="10" name="The challenge……">
            <a:extLst>
              <a:ext uri="{FF2B5EF4-FFF2-40B4-BE49-F238E27FC236}">
                <a16:creationId xmlns:a16="http://schemas.microsoft.com/office/drawing/2014/main" id="{77C3A9DB-1D03-CD49-A44F-A9DA0FAE54E8}"/>
              </a:ext>
            </a:extLst>
          </p:cNvPr>
          <p:cNvSpPr txBox="1"/>
          <p:nvPr/>
        </p:nvSpPr>
        <p:spPr>
          <a:xfrm>
            <a:off x="609600" y="3274537"/>
            <a:ext cx="11103370"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000"/>
              </a:lnSpc>
              <a:spcAft>
                <a:spcPts val="2400"/>
              </a:spcAft>
              <a:defRPr sz="3500">
                <a:solidFill>
                  <a:srgbClr val="42148C"/>
                </a:solidFill>
                <a:latin typeface="+mj-lt"/>
                <a:ea typeface="+mj-ea"/>
                <a:cs typeface="+mj-cs"/>
                <a:sym typeface="DM Sans Bold"/>
              </a:defRPr>
            </a:pPr>
            <a:r>
              <a:rPr lang="en-NZ" sz="3600">
                <a:solidFill>
                  <a:schemeClr val="bg1"/>
                </a:solidFill>
                <a:latin typeface="DM Sans Medium" pitchFamily="2" charset="77"/>
                <a:sym typeface="DM Sans Bold"/>
              </a:rPr>
              <a:t>Appendix</a:t>
            </a:r>
          </a:p>
        </p:txBody>
      </p:sp>
      <p:sp>
        <p:nvSpPr>
          <p:cNvPr id="11" name="The challenge……">
            <a:extLst>
              <a:ext uri="{FF2B5EF4-FFF2-40B4-BE49-F238E27FC236}">
                <a16:creationId xmlns:a16="http://schemas.microsoft.com/office/drawing/2014/main" id="{AB3620B7-3F9E-24D9-F4AD-E57F4E3F53CB}"/>
              </a:ext>
            </a:extLst>
          </p:cNvPr>
          <p:cNvSpPr txBox="1"/>
          <p:nvPr/>
        </p:nvSpPr>
        <p:spPr>
          <a:xfrm>
            <a:off x="1031688" y="639061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a:t>
            </a:r>
            <a:r>
              <a:rPr lang="en-US" sz="1200">
                <a:solidFill>
                  <a:schemeClr val="tx2"/>
                </a:solidFill>
                <a:latin typeface="DM Sans" pitchFamily="2" charset="77"/>
                <a:sym typeface="DM Sans Bold"/>
              </a:rPr>
              <a:t>      </a:t>
            </a:r>
            <a:endParaRPr lang="en-US" sz="1200">
              <a:solidFill>
                <a:schemeClr val="tx2"/>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28F88CE9-9943-0040-20C8-06163971CE11}"/>
              </a:ext>
            </a:extLst>
          </p:cNvPr>
          <p:cNvPicPr>
            <a:picLocks noChangeAspect="1"/>
          </p:cNvPicPr>
          <p:nvPr/>
        </p:nvPicPr>
        <p:blipFill>
          <a:blip r:embed="rId2"/>
          <a:stretch>
            <a:fillRect/>
          </a:stretch>
        </p:blipFill>
        <p:spPr>
          <a:xfrm>
            <a:off x="587828" y="6281822"/>
            <a:ext cx="362079" cy="346880"/>
          </a:xfrm>
          <a:prstGeom prst="rect">
            <a:avLst/>
          </a:prstGeom>
        </p:spPr>
      </p:pic>
    </p:spTree>
    <p:extLst>
      <p:ext uri="{BB962C8B-B14F-4D97-AF65-F5344CB8AC3E}">
        <p14:creationId xmlns:p14="http://schemas.microsoft.com/office/powerpoint/2010/main" val="4224275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0212A5-A49D-C47A-2ACA-EBD0A37E95D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4979748-5D66-C99E-89DB-A473984873E9}"/>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82AE437B-91FB-A407-0659-04396B5FD5B6}"/>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12</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6EBB2CD7-A059-08DE-FB7B-B205009A0F7D}"/>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8" name="The challenge……">
            <a:extLst>
              <a:ext uri="{FF2B5EF4-FFF2-40B4-BE49-F238E27FC236}">
                <a16:creationId xmlns:a16="http://schemas.microsoft.com/office/drawing/2014/main" id="{E4B97072-2593-3B8F-DF37-0949628E1759}"/>
              </a:ext>
            </a:extLst>
          </p:cNvPr>
          <p:cNvSpPr txBox="1"/>
          <p:nvPr/>
        </p:nvSpPr>
        <p:spPr>
          <a:xfrm>
            <a:off x="609597" y="410061"/>
            <a:ext cx="10969019" cy="55399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a:pPr>
            <a:endParaRPr lang="en-US" sz="3600">
              <a:solidFill>
                <a:srgbClr val="42148C"/>
              </a:solidFill>
              <a:latin typeface="DM Sans Medium" pitchFamily="2" charset="77"/>
              <a:ea typeface="+mn-lt"/>
              <a:cs typeface="+mn-lt"/>
            </a:endParaRPr>
          </a:p>
        </p:txBody>
      </p:sp>
      <p:sp>
        <p:nvSpPr>
          <p:cNvPr id="15" name="TextBox 14">
            <a:extLst>
              <a:ext uri="{FF2B5EF4-FFF2-40B4-BE49-F238E27FC236}">
                <a16:creationId xmlns:a16="http://schemas.microsoft.com/office/drawing/2014/main" id="{60C92FD8-68FF-E5CB-3C3E-65A53DF3ACC4}"/>
              </a:ext>
            </a:extLst>
          </p:cNvPr>
          <p:cNvSpPr txBox="1"/>
          <p:nvPr/>
        </p:nvSpPr>
        <p:spPr>
          <a:xfrm>
            <a:off x="1123949" y="609599"/>
            <a:ext cx="10334625" cy="5026954"/>
          </a:xfrm>
          <a:prstGeom prst="rect">
            <a:avLst/>
          </a:prstGeom>
          <a:noFill/>
        </p:spPr>
        <p:txBody>
          <a:bodyPr wrap="square" lIns="91440" tIns="45720" rIns="91440" bIns="45720" rtlCol="0" anchor="t">
            <a:spAutoFit/>
          </a:bodyPr>
          <a:lstStyle/>
          <a:p>
            <a:pPr marL="0" marR="0">
              <a:lnSpc>
                <a:spcPct val="107000"/>
              </a:lnSpc>
              <a:spcBef>
                <a:spcPts val="0"/>
              </a:spcBef>
              <a:spcAft>
                <a:spcPts val="0"/>
              </a:spcAft>
            </a:pPr>
            <a:r>
              <a:rPr lang="en-US" sz="1000" b="1" kern="0">
                <a:effectLst/>
                <a:latin typeface="DM Sans"/>
                <a:ea typeface="Calibri" panose="020F0502020204030204" pitchFamily="34" charset="0"/>
                <a:cs typeface="Helvetica"/>
              </a:rPr>
              <a:t>Non-GAAP Reconciliation</a:t>
            </a:r>
            <a:endParaRPr lang="en-US" sz="1000" kern="100">
              <a:effectLst/>
              <a:latin typeface="DM Sans"/>
              <a:ea typeface="Calibri" panose="020F0502020204030204" pitchFamily="34" charset="0"/>
              <a:cs typeface="Helvetica"/>
            </a:endParaRPr>
          </a:p>
          <a:p>
            <a:pPr marL="0" marR="0">
              <a:lnSpc>
                <a:spcPct val="107000"/>
              </a:lnSpc>
              <a:spcBef>
                <a:spcPts val="0"/>
              </a:spcBef>
              <a:spcAft>
                <a:spcPts val="0"/>
              </a:spcAft>
            </a:pPr>
            <a:endParaRPr lang="en-US" sz="1000" kern="100">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effectLst/>
                <a:latin typeface="DM Sans"/>
                <a:ea typeface="Calibri" panose="020F0502020204030204" pitchFamily="34" charset="0"/>
                <a:cs typeface="Times New Roman"/>
              </a:rPr>
              <a:t>This presentation includes both financial measures in accordance with U.S. generally accepted accounting principles (“GAAP”), as well as non-GAAP financial measures. Generally, a non-GAAP financial measure is a numerical measure of a company’s performance, financial position or cash flows that either excludes or includes amounts that are not normally included or excluded in the most directly comparable measure calculated and presented in accordance with GAAP. Non-GAAP financial measures should be viewed as supplemental to and should not be considered as alternatives to any other GAAP financial measures. They may not be indicative of the historical operating results of VerifyMe nor are they intended to be predictive of potential future results. Investors should not consider non-GAAP financial measures in isolation or as substitutes for performance measures calculated in accordance with GAAP.</a:t>
            </a:r>
            <a:endParaRPr lang="en-US" sz="1000" kern="100">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effectLst/>
              <a:latin typeface="DM Sans" pitchFamily="2" charset="0"/>
              <a:ea typeface="Calibri" panose="020F0502020204030204" pitchFamily="34" charset="0"/>
              <a:cs typeface="Times New Roman" panose="02020603050405020304" pitchFamily="18" charset="0"/>
            </a:endParaRPr>
          </a:p>
          <a:p>
            <a:pPr algn="just">
              <a:lnSpc>
                <a:spcPct val="107000"/>
              </a:lnSpc>
            </a:pPr>
            <a:r>
              <a:rPr lang="en-US" sz="1000" kern="0" err="1">
                <a:effectLst/>
                <a:latin typeface="DM Sans"/>
                <a:ea typeface="Calibri" panose="020F0502020204030204" pitchFamily="34" charset="0"/>
                <a:cs typeface="Times New Roman"/>
              </a:rPr>
              <a:t>VerifyMe’s</a:t>
            </a:r>
            <a:r>
              <a:rPr lang="en-US" sz="1000" kern="0">
                <a:effectLst/>
                <a:latin typeface="DM Sans"/>
                <a:ea typeface="Calibri" panose="020F0502020204030204" pitchFamily="34" charset="0"/>
                <a:cs typeface="Times New Roman"/>
              </a:rPr>
              <a:t> management uses and relies on EBITDA and Adjusted EBITDA, which are non-GAAP financial measures. The Company believes that both management and shareholders benefit from referring to EBITDA and Adjusted EBITDA in planning, forecasting and analyzing future periods. Additionally, the Company believes Adjusted EBIDTA is useful to investors to evaluate its results because it excludes certain items that are not directly related to the Company’s core operating performance. In particular, with regard to our comparison of Adjusted EBITDA for the three and twelve </a:t>
            </a:r>
            <a:r>
              <a:rPr lang="en-US" sz="1000" kern="0">
                <a:latin typeface="DM Sans"/>
                <a:ea typeface="Calibri" panose="020F0502020204030204" pitchFamily="34" charset="0"/>
                <a:cs typeface="Times New Roman"/>
              </a:rPr>
              <a:t>months</a:t>
            </a:r>
            <a:r>
              <a:rPr lang="en-US" sz="1000" kern="0">
                <a:effectLst/>
                <a:latin typeface="DM Sans"/>
                <a:ea typeface="Calibri" panose="020F0502020204030204" pitchFamily="34" charset="0"/>
                <a:cs typeface="Times New Roman"/>
              </a:rPr>
              <a:t> ended December</a:t>
            </a:r>
            <a:r>
              <a:rPr lang="en-US" sz="1000" kern="0">
                <a:latin typeface="DM Sans"/>
                <a:ea typeface="Calibri" panose="020F0502020204030204" pitchFamily="34" charset="0"/>
                <a:cs typeface="Times New Roman"/>
              </a:rPr>
              <a:t> 31</a:t>
            </a:r>
            <a:r>
              <a:rPr lang="en-US" sz="1000" kern="0">
                <a:effectLst/>
                <a:latin typeface="DM Sans"/>
                <a:ea typeface="Calibri" panose="020F0502020204030204" pitchFamily="34" charset="0"/>
                <a:cs typeface="Times New Roman"/>
              </a:rPr>
              <a:t>, 2024, to the three and twelve </a:t>
            </a:r>
            <a:r>
              <a:rPr lang="en-US" sz="1000" kern="0">
                <a:latin typeface="DM Sans"/>
                <a:ea typeface="Calibri" panose="020F0502020204030204" pitchFamily="34" charset="0"/>
                <a:cs typeface="Times New Roman"/>
              </a:rPr>
              <a:t>months</a:t>
            </a:r>
            <a:r>
              <a:rPr lang="en-US" sz="1000" kern="0">
                <a:effectLst/>
                <a:latin typeface="DM Sans"/>
                <a:ea typeface="Calibri" panose="020F0502020204030204" pitchFamily="34" charset="0"/>
                <a:cs typeface="Times New Roman"/>
              </a:rPr>
              <a:t> ended December</a:t>
            </a:r>
            <a:r>
              <a:rPr lang="en-US" sz="1000" kern="0">
                <a:latin typeface="DM Sans"/>
                <a:ea typeface="Calibri" panose="020F0502020204030204" pitchFamily="34" charset="0"/>
                <a:cs typeface="Times New Roman"/>
              </a:rPr>
              <a:t> 31</a:t>
            </a:r>
            <a:r>
              <a:rPr lang="en-US" sz="1000" kern="0">
                <a:effectLst/>
                <a:latin typeface="DM Sans"/>
                <a:ea typeface="Calibri" panose="020F0502020204030204" pitchFamily="34" charset="0"/>
                <a:cs typeface="Times New Roman"/>
              </a:rPr>
              <a:t>, 2023, we believe that certain charges make a comparison of net loss less useful to investors than a comparison of Adjusted EBITDA in understanding the results of operations. The Company’s management uses these non-GAAP financial measures in evaluating its financial and operational decision making and as a means to evaluate period-to-period comparison. The Company’s management recognizes that EBITDA and Adjusted EBITDA, as non-GAAP financial measures, have inherent limitations because of the described excluded items.</a:t>
            </a:r>
            <a:endParaRPr lang="en-US" sz="1000" kern="100">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effectLst/>
                <a:latin typeface="DM Sans"/>
                <a:ea typeface="Calibri" panose="020F0502020204030204" pitchFamily="34" charset="0"/>
                <a:cs typeface="Times New Roman"/>
              </a:rPr>
              <a:t>The Company defines EBITDA as net income (loss) before interest expense, income tax expense (benefit), and depreciation and amortization. Adjusted EBITDA represents EBITDA plus non-cash stock compensation expense, severance expense, unrealized gain on equity investment, loss on equity investment, impairments, change in fair value of contingent consideration, loss on sale of business and one-time professional expenses for acquisitions. VerifyMe believes EBITDA and Adjusted EBITDA are important measures of </a:t>
            </a:r>
            <a:r>
              <a:rPr lang="en-US" sz="1000" kern="0" err="1">
                <a:effectLst/>
                <a:latin typeface="DM Sans"/>
                <a:ea typeface="Calibri" panose="020F0502020204030204" pitchFamily="34" charset="0"/>
                <a:cs typeface="Times New Roman"/>
              </a:rPr>
              <a:t>VerifyMe’s</a:t>
            </a:r>
            <a:r>
              <a:rPr lang="en-US" sz="1000" kern="0">
                <a:effectLst/>
                <a:latin typeface="DM Sans"/>
                <a:ea typeface="Calibri" panose="020F0502020204030204" pitchFamily="34" charset="0"/>
                <a:cs typeface="Times New Roman"/>
              </a:rPr>
              <a:t> operating performance because they allow management, investors and analysts to evaluate and assess </a:t>
            </a:r>
            <a:r>
              <a:rPr lang="en-US" sz="1000" kern="0" err="1">
                <a:effectLst/>
                <a:latin typeface="DM Sans"/>
                <a:ea typeface="Calibri" panose="020F0502020204030204" pitchFamily="34" charset="0"/>
                <a:cs typeface="Times New Roman"/>
              </a:rPr>
              <a:t>VerifyMe’s</a:t>
            </a:r>
            <a:r>
              <a:rPr lang="en-US" sz="1000" kern="0">
                <a:effectLst/>
                <a:latin typeface="DM Sans"/>
                <a:ea typeface="Calibri" panose="020F0502020204030204" pitchFamily="34" charset="0"/>
                <a:cs typeface="Times New Roman"/>
              </a:rPr>
              <a:t> core operating results from period-to-period after removing the impact of items of a non-operational nature that affect comparability.</a:t>
            </a:r>
            <a:endParaRPr lang="en-US" sz="1000" kern="100">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effectLst/>
                <a:latin typeface="DM Sans"/>
                <a:ea typeface="Calibri" panose="020F0502020204030204" pitchFamily="34" charset="0"/>
                <a:cs typeface="Times New Roman"/>
              </a:rPr>
              <a:t>A reconciliation of EBITDA and Adjusted EBITDA to the most comparable financial measure, net loss, calculated in accordance with GAAP is included in the table on the next slide. The Company believes that providing the non-GAAP financial measure, together with the reconciliation to GAAP, helps investors make comparisons between VerifyMe and other companies. In making any comparisons to other companies, investors need to be aware that companies use different non-GAAP measures to evaluate their financial performance. Investors should pay close attention to the specific definition being used and to the reconciliation between such measure and the corresponding GAAP measure provided by each company under applicable SEC rules as the presentation here may not be comparable to other similarly titled measures of other companies.</a:t>
            </a:r>
            <a:endParaRPr lang="en-US" sz="1000" kern="100">
              <a:effectLst/>
              <a:latin typeface="DM Sans"/>
              <a:ea typeface="Calibri" panose="020F0502020204030204" pitchFamily="34" charset="0"/>
              <a:cs typeface="Times New Roman"/>
            </a:endParaRPr>
          </a:p>
        </p:txBody>
      </p:sp>
      <p:sp>
        <p:nvSpPr>
          <p:cNvPr id="6" name="The challenge……">
            <a:extLst>
              <a:ext uri="{FF2B5EF4-FFF2-40B4-BE49-F238E27FC236}">
                <a16:creationId xmlns:a16="http://schemas.microsoft.com/office/drawing/2014/main" id="{039DBA08-8A28-8CC7-4127-BAC27235808B}"/>
              </a:ext>
            </a:extLst>
          </p:cNvPr>
          <p:cNvSpPr txBox="1"/>
          <p:nvPr/>
        </p:nvSpPr>
        <p:spPr>
          <a:xfrm>
            <a:off x="1031688" y="639061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a:t>
            </a:r>
            <a:r>
              <a:rPr lang="en-US" sz="1200">
                <a:solidFill>
                  <a:schemeClr val="tx2"/>
                </a:solidFill>
                <a:latin typeface="DM Sans" pitchFamily="2" charset="77"/>
                <a:sym typeface="DM Sans Bold"/>
              </a:rPr>
              <a:t>      </a:t>
            </a:r>
            <a:endParaRPr lang="en-US" sz="1200">
              <a:solidFill>
                <a:schemeClr val="tx2"/>
              </a:solidFill>
              <a:latin typeface="DM Sans" pitchFamily="2" charset="77"/>
            </a:endParaRPr>
          </a:p>
        </p:txBody>
      </p:sp>
      <p:pic>
        <p:nvPicPr>
          <p:cNvPr id="9" name="Picture 8" descr="A logo with a white letter in a circle&#10;&#10;Description automatically generated">
            <a:extLst>
              <a:ext uri="{FF2B5EF4-FFF2-40B4-BE49-F238E27FC236}">
                <a16:creationId xmlns:a16="http://schemas.microsoft.com/office/drawing/2014/main" id="{0762427D-D8F8-6E77-431B-B1AAEB1560B1}"/>
              </a:ext>
            </a:extLst>
          </p:cNvPr>
          <p:cNvPicPr>
            <a:picLocks noChangeAspect="1"/>
          </p:cNvPicPr>
          <p:nvPr/>
        </p:nvPicPr>
        <p:blipFill>
          <a:blip r:embed="rId2"/>
          <a:stretch>
            <a:fillRect/>
          </a:stretch>
        </p:blipFill>
        <p:spPr>
          <a:xfrm>
            <a:off x="587828" y="6281822"/>
            <a:ext cx="362079" cy="346880"/>
          </a:xfrm>
          <a:prstGeom prst="rect">
            <a:avLst/>
          </a:prstGeom>
        </p:spPr>
      </p:pic>
    </p:spTree>
    <p:extLst>
      <p:ext uri="{BB962C8B-B14F-4D97-AF65-F5344CB8AC3E}">
        <p14:creationId xmlns:p14="http://schemas.microsoft.com/office/powerpoint/2010/main" val="3153030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13</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0712D248-F4C6-814E-8B8E-A62C063D911E}"/>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defRPr/>
            </a:pPr>
            <a:r>
              <a:rPr lang="en-US" sz="3200">
                <a:latin typeface="DM Sans Medium"/>
                <a:cs typeface="Arial"/>
              </a:rPr>
              <a:t>Non-GAAP</a:t>
            </a:r>
            <a:r>
              <a:rPr lang="en-US" sz="3200">
                <a:latin typeface="DM Sans Medium"/>
                <a:ea typeface="+mn-lt"/>
                <a:cs typeface="+mn-lt"/>
              </a:rPr>
              <a:t> Reconciliation – EBITDA and Adjusted EBITDA</a:t>
            </a:r>
          </a:p>
          <a:p>
            <a:pPr algn="ctr">
              <a:defRPr/>
            </a:pPr>
            <a:r>
              <a:rPr lang="en-US" sz="2400">
                <a:latin typeface="DM Sans Medium"/>
                <a:ea typeface="+mn-lt"/>
                <a:cs typeface="+mn-lt"/>
              </a:rPr>
              <a:t>(In Thousands)</a:t>
            </a:r>
            <a:endParaRPr lang="en-US" sz="2400">
              <a:latin typeface="DM Sans Medium" pitchFamily="2" charset="77"/>
              <a:ea typeface="+mn-lt"/>
              <a:cs typeface="+mn-lt"/>
            </a:endParaRPr>
          </a:p>
        </p:txBody>
      </p:sp>
      <p:sp>
        <p:nvSpPr>
          <p:cNvPr id="9" name="The challenge……">
            <a:extLst>
              <a:ext uri="{FF2B5EF4-FFF2-40B4-BE49-F238E27FC236}">
                <a16:creationId xmlns:a16="http://schemas.microsoft.com/office/drawing/2014/main" id="{C96BE78F-E2DB-8E1E-2B37-E72336ECCDDE}"/>
              </a:ext>
            </a:extLst>
          </p:cNvPr>
          <p:cNvSpPr txBox="1"/>
          <p:nvPr/>
        </p:nvSpPr>
        <p:spPr>
          <a:xfrm>
            <a:off x="1031688" y="639061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0" name="Picture 9" descr="A logo with a white letter in a circle&#10;&#10;Description automatically generated">
            <a:extLst>
              <a:ext uri="{FF2B5EF4-FFF2-40B4-BE49-F238E27FC236}">
                <a16:creationId xmlns:a16="http://schemas.microsoft.com/office/drawing/2014/main" id="{41FDA76C-776B-8100-77F6-E1A1236C7370}"/>
              </a:ext>
            </a:extLst>
          </p:cNvPr>
          <p:cNvPicPr>
            <a:picLocks noChangeAspect="1"/>
          </p:cNvPicPr>
          <p:nvPr/>
        </p:nvPicPr>
        <p:blipFill>
          <a:blip r:embed="rId2"/>
          <a:stretch>
            <a:fillRect/>
          </a:stretch>
        </p:blipFill>
        <p:spPr>
          <a:xfrm>
            <a:off x="587828" y="6281822"/>
            <a:ext cx="362079" cy="346880"/>
          </a:xfrm>
          <a:prstGeom prst="rect">
            <a:avLst/>
          </a:prstGeom>
        </p:spPr>
      </p:pic>
      <p:graphicFrame>
        <p:nvGraphicFramePr>
          <p:cNvPr id="5" name="Object 4">
            <a:extLst>
              <a:ext uri="{FF2B5EF4-FFF2-40B4-BE49-F238E27FC236}">
                <a16:creationId xmlns:a16="http://schemas.microsoft.com/office/drawing/2014/main" id="{95967E8D-087B-13C1-69F2-A41451ECBD61}"/>
              </a:ext>
            </a:extLst>
          </p:cNvPr>
          <p:cNvGraphicFramePr>
            <a:graphicFrameLocks noChangeAspect="1"/>
          </p:cNvGraphicFramePr>
          <p:nvPr>
            <p:extLst>
              <p:ext uri="{D42A27DB-BD31-4B8C-83A1-F6EECF244321}">
                <p14:modId xmlns:p14="http://schemas.microsoft.com/office/powerpoint/2010/main" val="3072767391"/>
              </p:ext>
            </p:extLst>
          </p:nvPr>
        </p:nvGraphicFramePr>
        <p:xfrm>
          <a:off x="2235200" y="958850"/>
          <a:ext cx="7720013" cy="4937125"/>
        </p:xfrm>
        <a:graphic>
          <a:graphicData uri="http://schemas.openxmlformats.org/presentationml/2006/ole">
            <mc:AlternateContent xmlns:mc="http://schemas.openxmlformats.org/markup-compatibility/2006">
              <mc:Choice xmlns:v="urn:schemas-microsoft-com:vml" Requires="v">
                <p:oleObj name="Worksheet" r:id="rId3" imgW="7719237" imgH="4937760" progId="Excel.Sheet.12">
                  <p:embed/>
                </p:oleObj>
              </mc:Choice>
              <mc:Fallback>
                <p:oleObj name="Worksheet" r:id="rId3" imgW="7719237" imgH="4937760" progId="Excel.Sheet.12">
                  <p:embed/>
                  <p:pic>
                    <p:nvPicPr>
                      <p:cNvPr id="5" name="Object 4">
                        <a:extLst>
                          <a:ext uri="{FF2B5EF4-FFF2-40B4-BE49-F238E27FC236}">
                            <a16:creationId xmlns:a16="http://schemas.microsoft.com/office/drawing/2014/main" id="{95967E8D-087B-13C1-69F2-A41451ECBD61}"/>
                          </a:ext>
                        </a:extLst>
                      </p:cNvPr>
                      <p:cNvPicPr/>
                      <p:nvPr/>
                    </p:nvPicPr>
                    <p:blipFill>
                      <a:blip r:embed="rId4"/>
                      <a:stretch>
                        <a:fillRect/>
                      </a:stretch>
                    </p:blipFill>
                    <p:spPr>
                      <a:xfrm>
                        <a:off x="2235200" y="958850"/>
                        <a:ext cx="7720013" cy="4937125"/>
                      </a:xfrm>
                      <a:prstGeom prst="rect">
                        <a:avLst/>
                      </a:prstGeom>
                    </p:spPr>
                  </p:pic>
                </p:oleObj>
              </mc:Fallback>
            </mc:AlternateContent>
          </a:graphicData>
        </a:graphic>
      </p:graphicFrame>
    </p:spTree>
    <p:extLst>
      <p:ext uri="{BB962C8B-B14F-4D97-AF65-F5344CB8AC3E}">
        <p14:creationId xmlns:p14="http://schemas.microsoft.com/office/powerpoint/2010/main" val="4264213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a:extLst>
              <a:ext uri="{FF2B5EF4-FFF2-40B4-BE49-F238E27FC236}">
                <a16:creationId xmlns:a16="http://schemas.microsoft.com/office/drawing/2014/main" id="{1D640628-7C44-B843-AF01-E33D92C6C7D4}"/>
              </a:ext>
            </a:extLst>
          </p:cNvPr>
          <p:cNvSpPr/>
          <p:nvPr/>
        </p:nvSpPr>
        <p:spPr>
          <a:xfrm>
            <a:off x="0" y="0"/>
            <a:ext cx="12192000" cy="6874934"/>
          </a:xfrm>
          <a:prstGeom prst="rect">
            <a:avLst/>
          </a:prstGeom>
          <a:solidFill>
            <a:schemeClr val="tx1"/>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21" name="Protect your brand. Grow your business.">
            <a:extLst>
              <a:ext uri="{FF2B5EF4-FFF2-40B4-BE49-F238E27FC236}">
                <a16:creationId xmlns:a16="http://schemas.microsoft.com/office/drawing/2014/main" id="{C8364AA3-E0C6-B24A-B26B-5956BC63187E}"/>
              </a:ext>
            </a:extLst>
          </p:cNvPr>
          <p:cNvSpPr txBox="1"/>
          <p:nvPr/>
        </p:nvSpPr>
        <p:spPr>
          <a:xfrm>
            <a:off x="600678" y="3130242"/>
            <a:ext cx="11000085" cy="359073"/>
          </a:xfrm>
          <a:prstGeom prst="rect">
            <a:avLst/>
          </a:prstGeom>
          <a:ln w="3175">
            <a:miter lim="400000"/>
          </a:ln>
          <a:extLst>
            <a:ext uri="{C572A759-6A51-4108-AA02-DFA0A04FC94B}">
              <ma14:wrappingTextBoxFlag xmlns="" xmlns:ma14="http://schemas.microsoft.com/office/mac/drawingml/2011/main" val="1"/>
            </a:ext>
          </a:extLst>
        </p:spPr>
        <p:txBody>
          <a:bodyPr lIns="0" tIns="0" rIns="0" bIns="0">
            <a:spAutoFit/>
          </a:bodyPr>
          <a:lstStyle>
            <a:lvl1pPr defTabSz="457200">
              <a:lnSpc>
                <a:spcPts val="2800"/>
              </a:lnSpc>
              <a:spcBef>
                <a:spcPts val="2400"/>
              </a:spcBef>
              <a:tabLst>
                <a:tab pos="152400" algn="l"/>
              </a:tabLst>
              <a:defRPr sz="2400">
                <a:solidFill>
                  <a:srgbClr val="03E003"/>
                </a:solidFill>
                <a:latin typeface="+mn-lt"/>
                <a:ea typeface="+mn-ea"/>
                <a:cs typeface="+mn-cs"/>
                <a:sym typeface="DM Sans Regular"/>
              </a:defRPr>
            </a:lvl1pPr>
          </a:lstStyle>
          <a:p>
            <a:pPr algn="ctr"/>
            <a:r>
              <a:rPr>
                <a:solidFill>
                  <a:schemeClr val="accent1"/>
                </a:solidFill>
                <a:latin typeface="DM Sans" pitchFamily="2" charset="77"/>
              </a:rPr>
              <a:t>Protect your brand. </a:t>
            </a:r>
            <a:r>
              <a:rPr>
                <a:solidFill>
                  <a:schemeClr val="bg1"/>
                </a:solidFill>
                <a:latin typeface="DM Sans" pitchFamily="2" charset="77"/>
              </a:rPr>
              <a:t>Grow your business. </a:t>
            </a:r>
          </a:p>
        </p:txBody>
      </p:sp>
      <p:sp>
        <p:nvSpPr>
          <p:cNvPr id="22" name="Contact  (Name, phone, email)…">
            <a:extLst>
              <a:ext uri="{FF2B5EF4-FFF2-40B4-BE49-F238E27FC236}">
                <a16:creationId xmlns:a16="http://schemas.microsoft.com/office/drawing/2014/main" id="{5D2AA543-0B54-E84D-B1F1-DF2045038E36}"/>
              </a:ext>
            </a:extLst>
          </p:cNvPr>
          <p:cNvSpPr txBox="1"/>
          <p:nvPr/>
        </p:nvSpPr>
        <p:spPr>
          <a:xfrm>
            <a:off x="627125" y="4365033"/>
            <a:ext cx="10964513" cy="1836335"/>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b="1">
                <a:latin typeface="DM Sans" pitchFamily="2" charset="77"/>
              </a:rPr>
              <a:t>US Headquarters</a:t>
            </a:r>
            <a:br>
              <a:rPr lang="en-US">
                <a:latin typeface="DM Sans" pitchFamily="2" charset="77"/>
              </a:rPr>
            </a:br>
            <a:r>
              <a:rPr lang="en-US">
                <a:latin typeface="DM Sans" pitchFamily="2" charset="77"/>
              </a:rPr>
              <a:t>801 International Parkway</a:t>
            </a:r>
            <a:br>
              <a:rPr lang="en-US">
                <a:latin typeface="DM Sans" pitchFamily="2" charset="77"/>
              </a:rPr>
            </a:br>
            <a:r>
              <a:rPr lang="en-US">
                <a:latin typeface="DM Sans" pitchFamily="2" charset="77"/>
              </a:rPr>
              <a:t>Fifth Floor</a:t>
            </a:r>
            <a:br>
              <a:rPr lang="en-US">
                <a:latin typeface="DM Sans" pitchFamily="2" charset="77"/>
              </a:rPr>
            </a:br>
            <a:r>
              <a:rPr lang="en-US">
                <a:latin typeface="DM Sans" pitchFamily="2" charset="77"/>
              </a:rPr>
              <a:t>Lake Mary, FL 32746</a:t>
            </a:r>
            <a:br>
              <a:rPr lang="en-US">
                <a:latin typeface="DM Sans" pitchFamily="2" charset="77"/>
              </a:rPr>
            </a:br>
            <a:r>
              <a:rPr lang="en-US">
                <a:latin typeface="DM Sans" pitchFamily="2" charset="77"/>
              </a:rPr>
              <a:t>+1 585 736 9400</a:t>
            </a:r>
          </a:p>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a:solidFill>
                  <a:schemeClr val="bg1"/>
                </a:solidFill>
                <a:latin typeface="DM Sans"/>
                <a:hlinkClick r:id="rId2">
                  <a:extLst>
                    <a:ext uri="{A12FA001-AC4F-418D-AE19-62706E023703}">
                      <ahyp:hlinkClr xmlns:ahyp="http://schemas.microsoft.com/office/drawing/2018/hyperlinkcolor" val="tx"/>
                    </a:ext>
                  </a:extLst>
                </a:hlinkClick>
              </a:rPr>
              <a:t>info@</a:t>
            </a:r>
            <a:r>
              <a:rPr>
                <a:solidFill>
                  <a:schemeClr val="bg1"/>
                </a:solidFill>
                <a:latin typeface="DM Sans"/>
                <a:hlinkClick r:id="rId2">
                  <a:extLst>
                    <a:ext uri="{A12FA001-AC4F-418D-AE19-62706E023703}">
                      <ahyp:hlinkClr xmlns:ahyp="http://schemas.microsoft.com/office/drawing/2018/hyperlinkcolor" val="tx"/>
                    </a:ext>
                  </a:extLst>
                </a:hlinkClick>
              </a:rPr>
              <a:t>verifyme.com</a:t>
            </a:r>
            <a:r>
              <a:rPr lang="en-US">
                <a:solidFill>
                  <a:schemeClr val="bg1"/>
                </a:solidFill>
                <a:latin typeface="DM Sans"/>
              </a:rPr>
              <a:t> </a:t>
            </a:r>
            <a:endParaRPr>
              <a:solidFill>
                <a:schemeClr val="bg1"/>
              </a:solidFill>
              <a:latin typeface="DM Sans" pitchFamily="2" charset="77"/>
            </a:endParaRPr>
          </a:p>
        </p:txBody>
      </p:sp>
      <p:sp>
        <p:nvSpPr>
          <p:cNvPr id="7" name="Rectangle 6">
            <a:extLst>
              <a:ext uri="{FF2B5EF4-FFF2-40B4-BE49-F238E27FC236}">
                <a16:creationId xmlns:a16="http://schemas.microsoft.com/office/drawing/2014/main" id="{0A1C7C4D-2F8E-6349-9272-AB6A6CBEA1A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AD5994B2-A0F4-DC4C-8B77-C86BE67653B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14</a:t>
            </a:fld>
            <a:endParaRPr lang="en-US" sz="1200" b="1">
              <a:solidFill>
                <a:srgbClr val="42148C"/>
              </a:solidFill>
              <a:latin typeface="DM Sans" pitchFamily="2" charset="77"/>
            </a:endParaRPr>
          </a:p>
        </p:txBody>
      </p:sp>
      <p:pic>
        <p:nvPicPr>
          <p:cNvPr id="5" name="Picture 4" descr="A close-up of a blue background&#10;&#10;Description automatically generated">
            <a:extLst>
              <a:ext uri="{FF2B5EF4-FFF2-40B4-BE49-F238E27FC236}">
                <a16:creationId xmlns:a16="http://schemas.microsoft.com/office/drawing/2014/main" id="{F399644B-F4E2-0837-381B-E0043CB839CF}"/>
              </a:ext>
            </a:extLst>
          </p:cNvPr>
          <p:cNvPicPr>
            <a:picLocks noChangeAspect="1"/>
          </p:cNvPicPr>
          <p:nvPr/>
        </p:nvPicPr>
        <p:blipFill>
          <a:blip r:embed="rId3"/>
          <a:stretch>
            <a:fillRect/>
          </a:stretch>
        </p:blipFill>
        <p:spPr>
          <a:xfrm>
            <a:off x="3185586" y="1188804"/>
            <a:ext cx="5847589" cy="1758196"/>
          </a:xfrm>
          <a:prstGeom prst="rect">
            <a:avLst/>
          </a:prstGeom>
        </p:spPr>
      </p:pic>
    </p:spTree>
    <p:extLst>
      <p:ext uri="{BB962C8B-B14F-4D97-AF65-F5344CB8AC3E}">
        <p14:creationId xmlns:p14="http://schemas.microsoft.com/office/powerpoint/2010/main" val="147943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82869"/>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tx2"/>
                </a:solidFill>
                <a:latin typeface="DM Sans Medium" pitchFamily="2" charset="77"/>
                <a:sym typeface="DM Sans Bold"/>
              </a:rPr>
              <a:t>Agenda</a:t>
            </a:r>
          </a:p>
        </p:txBody>
      </p:sp>
      <p:sp>
        <p:nvSpPr>
          <p:cNvPr id="5" name="The challenge……">
            <a:extLst>
              <a:ext uri="{FF2B5EF4-FFF2-40B4-BE49-F238E27FC236}">
                <a16:creationId xmlns:a16="http://schemas.microsoft.com/office/drawing/2014/main" id="{82D34D7F-48FE-A245-B4BE-A77B97BD2063}"/>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2A2C2E"/>
                </a:solidFill>
                <a:latin typeface="DM Sans Medium" pitchFamily="2" charset="77"/>
                <a:sym typeface="DM Sans Bold"/>
              </a:rPr>
              <a:t>NASDAQ:VRME</a:t>
            </a:r>
            <a:endParaRPr lang="en-US" sz="1400" spc="60">
              <a:solidFill>
                <a:srgbClr val="2A2C2E"/>
              </a:solidFill>
              <a:latin typeface="DM Sans Medium" pitchFamily="2" charset="77"/>
            </a:endParaRPr>
          </a:p>
        </p:txBody>
      </p:sp>
      <p:sp>
        <p:nvSpPr>
          <p:cNvPr id="6" name="The challenge……">
            <a:extLst>
              <a:ext uri="{FF2B5EF4-FFF2-40B4-BE49-F238E27FC236}">
                <a16:creationId xmlns:a16="http://schemas.microsoft.com/office/drawing/2014/main" id="{3FB8DA93-65E8-4147-A2C7-246D414208C0}"/>
              </a:ext>
            </a:extLst>
          </p:cNvPr>
          <p:cNvSpPr txBox="1"/>
          <p:nvPr/>
        </p:nvSpPr>
        <p:spPr>
          <a:xfrm>
            <a:off x="1338911" y="1851194"/>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01</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2168946" y="1828708"/>
            <a:ext cx="6053880" cy="323165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2400"/>
              </a:spcAft>
              <a:buClr>
                <a:srgbClr val="42148C"/>
              </a:buClr>
              <a:buSzPct val="100000"/>
            </a:pPr>
            <a:r>
              <a:rPr lang="en-US" sz="2600">
                <a:solidFill>
                  <a:schemeClr val="tx2"/>
                </a:solidFill>
                <a:latin typeface="DM Sans Medium" pitchFamily="2" charset="77"/>
              </a:rPr>
              <a:t>Welcome &amp; Introductions</a:t>
            </a:r>
            <a:endParaRPr lang="en-US" sz="2600">
              <a:solidFill>
                <a:schemeClr val="tx2"/>
              </a:solidFill>
              <a:latin typeface="DM Sans Medium" pitchFamily="2" charset="77"/>
              <a:cs typeface="Arial" panose="020B0604020202020204"/>
            </a:endParaRPr>
          </a:p>
          <a:p>
            <a:pPr>
              <a:spcAft>
                <a:spcPts val="2400"/>
              </a:spcAft>
              <a:buClr>
                <a:srgbClr val="42148C"/>
              </a:buClr>
              <a:buSzPct val="100000"/>
            </a:pPr>
            <a:r>
              <a:rPr lang="en-US" sz="2600">
                <a:solidFill>
                  <a:schemeClr val="tx2"/>
                </a:solidFill>
                <a:latin typeface="DM Sans Medium" pitchFamily="2" charset="77"/>
                <a:cs typeface="Arial" panose="020B0604020202020204"/>
              </a:rPr>
              <a:t>Operations and Strategic Update</a:t>
            </a:r>
          </a:p>
          <a:p>
            <a:pPr>
              <a:spcAft>
                <a:spcPts val="2400"/>
              </a:spcAft>
              <a:buClr>
                <a:srgbClr val="42148C"/>
              </a:buClr>
              <a:buSzPct val="100000"/>
            </a:pPr>
            <a:r>
              <a:rPr lang="en-US" sz="2600">
                <a:solidFill>
                  <a:schemeClr val="tx2"/>
                </a:solidFill>
                <a:latin typeface="DM Sans Medium" pitchFamily="2" charset="77"/>
                <a:cs typeface="Arial" panose="020B0604020202020204"/>
              </a:rPr>
              <a:t>Financial Review</a:t>
            </a:r>
          </a:p>
          <a:p>
            <a:pPr>
              <a:spcAft>
                <a:spcPts val="2400"/>
              </a:spcAft>
              <a:buClr>
                <a:srgbClr val="42148C"/>
              </a:buClr>
              <a:buSzPct val="100000"/>
            </a:pPr>
            <a:r>
              <a:rPr lang="en-US" sz="2600">
                <a:solidFill>
                  <a:schemeClr val="tx2"/>
                </a:solidFill>
                <a:latin typeface="DM Sans Medium" pitchFamily="2" charset="77"/>
                <a:cs typeface="Arial" panose="020B0604020202020204"/>
              </a:rPr>
              <a:t>Q&amp;A</a:t>
            </a:r>
          </a:p>
          <a:p>
            <a:pPr>
              <a:spcAft>
                <a:spcPts val="2400"/>
              </a:spcAft>
              <a:buClr>
                <a:srgbClr val="42148C"/>
              </a:buClr>
              <a:buSzPct val="100000"/>
            </a:pPr>
            <a:r>
              <a:rPr lang="en-US" sz="2600">
                <a:solidFill>
                  <a:schemeClr val="tx2"/>
                </a:solidFill>
                <a:latin typeface="DM Sans Medium" pitchFamily="2" charset="77"/>
                <a:cs typeface="Arial" panose="020B0604020202020204"/>
              </a:rPr>
              <a:t>Closing Remarks</a:t>
            </a:r>
          </a:p>
        </p:txBody>
      </p:sp>
      <p:sp>
        <p:nvSpPr>
          <p:cNvPr id="8" name="The challenge……">
            <a:extLst>
              <a:ext uri="{FF2B5EF4-FFF2-40B4-BE49-F238E27FC236}">
                <a16:creationId xmlns:a16="http://schemas.microsoft.com/office/drawing/2014/main" id="{928DDC1F-B9FA-DD48-A56C-86D3633F615A}"/>
              </a:ext>
            </a:extLst>
          </p:cNvPr>
          <p:cNvSpPr txBox="1"/>
          <p:nvPr/>
        </p:nvSpPr>
        <p:spPr>
          <a:xfrm>
            <a:off x="1338911" y="2558215"/>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02</a:t>
            </a:r>
          </a:p>
        </p:txBody>
      </p:sp>
      <p:sp>
        <p:nvSpPr>
          <p:cNvPr id="9" name="The challenge……">
            <a:extLst>
              <a:ext uri="{FF2B5EF4-FFF2-40B4-BE49-F238E27FC236}">
                <a16:creationId xmlns:a16="http://schemas.microsoft.com/office/drawing/2014/main" id="{250C40F4-FA58-D54D-9C4A-ECCD02E78D5B}"/>
              </a:ext>
            </a:extLst>
          </p:cNvPr>
          <p:cNvSpPr txBox="1"/>
          <p:nvPr/>
        </p:nvSpPr>
        <p:spPr>
          <a:xfrm>
            <a:off x="1338911" y="3241626"/>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03</a:t>
            </a:r>
          </a:p>
        </p:txBody>
      </p:sp>
      <p:cxnSp>
        <p:nvCxnSpPr>
          <p:cNvPr id="10" name="Straight Connector 9">
            <a:extLst>
              <a:ext uri="{FF2B5EF4-FFF2-40B4-BE49-F238E27FC236}">
                <a16:creationId xmlns:a16="http://schemas.microsoft.com/office/drawing/2014/main" id="{507FD17F-C5CB-D548-AB0D-9A11FE895261}"/>
              </a:ext>
            </a:extLst>
          </p:cNvPr>
          <p:cNvCxnSpPr>
            <a:cxnSpLocks/>
          </p:cNvCxnSpPr>
          <p:nvPr/>
        </p:nvCxnSpPr>
        <p:spPr>
          <a:xfrm>
            <a:off x="613384" y="6107493"/>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29EA4998-98A4-8E43-8B51-442068F2515F}"/>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sp>
        <p:nvSpPr>
          <p:cNvPr id="14" name="The challenge……">
            <a:extLst>
              <a:ext uri="{FF2B5EF4-FFF2-40B4-BE49-F238E27FC236}">
                <a16:creationId xmlns:a16="http://schemas.microsoft.com/office/drawing/2014/main" id="{DB5C0C0C-6EDA-9F4A-96A9-03E0106A68E1}"/>
              </a:ext>
            </a:extLst>
          </p:cNvPr>
          <p:cNvSpPr txBox="1"/>
          <p:nvPr/>
        </p:nvSpPr>
        <p:spPr>
          <a:xfrm>
            <a:off x="1338911" y="3953038"/>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04</a:t>
            </a:r>
          </a:p>
        </p:txBody>
      </p:sp>
      <p:sp>
        <p:nvSpPr>
          <p:cNvPr id="15" name="The challenge……">
            <a:extLst>
              <a:ext uri="{FF2B5EF4-FFF2-40B4-BE49-F238E27FC236}">
                <a16:creationId xmlns:a16="http://schemas.microsoft.com/office/drawing/2014/main" id="{FD04B4E1-0A6E-3D4B-AFF5-A765BA8EA157}"/>
              </a:ext>
            </a:extLst>
          </p:cNvPr>
          <p:cNvSpPr txBox="1"/>
          <p:nvPr/>
        </p:nvSpPr>
        <p:spPr>
          <a:xfrm>
            <a:off x="1338911" y="4660272"/>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7FBC7D"/>
                </a:solidFill>
                <a:latin typeface="DM Sans" pitchFamily="2" charset="77"/>
                <a:sym typeface="DM Sans Bold"/>
              </a:rPr>
              <a:t>05</a:t>
            </a:r>
          </a:p>
        </p:txBody>
      </p:sp>
      <p:sp>
        <p:nvSpPr>
          <p:cNvPr id="3" name="Rectangle 2">
            <a:extLst>
              <a:ext uri="{FF2B5EF4-FFF2-40B4-BE49-F238E27FC236}">
                <a16:creationId xmlns:a16="http://schemas.microsoft.com/office/drawing/2014/main" id="{7D2EFA3D-9284-F24C-888B-FAF47E3156DB}"/>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he challenge……">
            <a:extLst>
              <a:ext uri="{FF2B5EF4-FFF2-40B4-BE49-F238E27FC236}">
                <a16:creationId xmlns:a16="http://schemas.microsoft.com/office/drawing/2014/main" id="{B4F579F1-CE3A-B44B-824E-DF49F750281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2</a:t>
            </a:fld>
            <a:endParaRPr lang="en-US" sz="1200" b="1">
              <a:solidFill>
                <a:schemeClr val="bg1"/>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D62FB047-473D-DD54-8D2C-6868D46E3C94}"/>
              </a:ext>
            </a:extLst>
          </p:cNvPr>
          <p:cNvPicPr>
            <a:picLocks noChangeAspect="1"/>
          </p:cNvPicPr>
          <p:nvPr/>
        </p:nvPicPr>
        <p:blipFill>
          <a:blip r:embed="rId3"/>
          <a:stretch>
            <a:fillRect/>
          </a:stretch>
        </p:blipFill>
        <p:spPr>
          <a:xfrm>
            <a:off x="609600" y="6289237"/>
            <a:ext cx="362079" cy="346880"/>
          </a:xfrm>
          <a:prstGeom prst="rect">
            <a:avLst/>
          </a:prstGeom>
        </p:spPr>
      </p:pic>
    </p:spTree>
    <p:extLst>
      <p:ext uri="{BB962C8B-B14F-4D97-AF65-F5344CB8AC3E}">
        <p14:creationId xmlns:p14="http://schemas.microsoft.com/office/powerpoint/2010/main" val="10760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10677"/>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tx2"/>
                </a:solidFill>
                <a:latin typeface="DM Sans Medium" pitchFamily="2" charset="77"/>
                <a:sym typeface="DM Sans Bold"/>
              </a:rPr>
              <a:t>Forward Looking Statements</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609600" y="962627"/>
            <a:ext cx="10960101" cy="493274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lgn="just"/>
            <a:r>
              <a:rPr lang="en-US" sz="800">
                <a:solidFill>
                  <a:srgbClr val="000000"/>
                </a:solidFill>
                <a:latin typeface="DM Sans"/>
              </a:rPr>
              <a:t>In addition to historical information, this presentation contains statements relating to revenue opportunities, anticipated revenue, profitability of the combined company, future business, financial performance, future catalysts and future events or developments, strategy, projected costs, prospects, plans, objectives of management and future operations, future revenue, and expected market growth of VerifyMe, Inc. together with its wholly owned subsidiary </a:t>
            </a:r>
            <a:r>
              <a:rPr lang="en-US" sz="800" err="1">
                <a:solidFill>
                  <a:srgbClr val="000000"/>
                </a:solidFill>
                <a:latin typeface="DM Sans"/>
              </a:rPr>
              <a:t>PeriShip</a:t>
            </a:r>
            <a:r>
              <a:rPr lang="en-US" sz="800">
                <a:solidFill>
                  <a:srgbClr val="000000"/>
                </a:solidFill>
                <a:latin typeface="DM Sans"/>
              </a:rPr>
              <a:t> Global LLC,  (“VerifyMe,” the “Company,” “we,” or “us”) that may constitute “forward-looking statements” within the meaning of the “safe harbor” provisions of the Private Securities Litigation Reform Act of 1995. </a:t>
            </a:r>
            <a:r>
              <a:rPr lang="en-US" sz="800">
                <a:effectLst/>
                <a:latin typeface="DM Sans"/>
                <a:ea typeface="Times New Roman" panose="02020603050405020304" pitchFamily="18" charset="0"/>
              </a:rPr>
              <a:t>The </a:t>
            </a:r>
            <a:r>
              <a:rPr lang="en-US" sz="800">
                <a:effectLst/>
                <a:latin typeface="DM Sans" pitchFamily="2" charset="0"/>
                <a:ea typeface="Times New Roman" panose="02020603050405020304" pitchFamily="18" charset="0"/>
              </a:rPr>
              <a:t>words “believe,” “continue,” “may,” “should,” "will,"</a:t>
            </a:r>
            <a:r>
              <a:rPr lang="en-US" sz="800">
                <a:latin typeface="DM Sans" pitchFamily="2" charset="0"/>
                <a:ea typeface="Times New Roman" panose="02020603050405020304" pitchFamily="18" charset="0"/>
              </a:rPr>
              <a:t> and</a:t>
            </a:r>
            <a:r>
              <a:rPr lang="en-US" sz="800">
                <a:effectLst/>
                <a:latin typeface="DM Sans" pitchFamily="2" charset="0"/>
                <a:ea typeface="Times New Roman" panose="02020603050405020304" pitchFamily="18" charset="0"/>
              </a:rPr>
              <a:t> similar </a:t>
            </a:r>
            <a:r>
              <a:rPr lang="en-US" sz="800">
                <a:effectLst/>
                <a:latin typeface="DM Sans"/>
                <a:ea typeface="Times New Roman" panose="02020603050405020304" pitchFamily="18" charset="0"/>
              </a:rPr>
              <a:t>expressions, as they relate to us, are intended to identify forward-looking statements. We have based these forward-looking statements largely on our current expectations and projections about future events and financial trends that we believe may affect our financial condition, results of operations, business strategy and financial needs. Important factors that could cause actual results to differ from those in the forward-looking statements include our engagement in future acquisitions or strategic partnerships that increase our capital requirements or cause us to incur debt or assume contingent liabilities, our reliance on one key strategic partner for shipping services in our Precision Logistics segment, competition including by our key strategic partner, seasonal trends in our business, severe climate conditions, the highly competitive nature of the industry in which we operate, our brand image and corporate reputation, impairments related to our goodwill and other intangible assets, economic and other factors such as recessions, downturns in the economy, inflation, global uncertainty and instability, the effects of pandemics, changes in United States social, political, and regulatory conditions and/or a disruption of financial markets, reduced freight volumes due to economic conditions, reduced discretionary spending in a recessionary environment, global supply-chain delays or shortages, fluctuations in labor costs, raw materials, and changes in the availability of key suppliers, our history of losses, our ability to use our net operating losses to offset future taxable income, the confusion of our name brand with other brands, the ability of our technology to work as anticipated and to successfully provide analytics logistics management, the ability of our strategic partners to integrate our solutions into their product offerings, our ability to manage our growth effectively, our ability to successfully develop and expand our sales and marketing capabilities, risks related to doing business outside of the U.S., intellectual property litigation, our ability to successfully develop, implement, maintain, upgrade, enhance, and protect our information technology systems, our reliance on third-party information technology service providers, our ability to respond to evolving laws related to information technology such as privacy laws, our ability to retain key management personnel, our ability to work with partners in selling our technologies to businesses, production difficulties, our inability to enter into contracts and arrangements with future partners, our ability to acquire new customers, issues which may affect the reluctance of large companies to change their purchasing of products, acceptance of our technologies and the efficiency of our authenticators in the field, our ability to comply with the continued listing standards of the Nasdaq Capital Market, and our ability to timely pay amounts due and comply with the covenants under our debt facilities.</a:t>
            </a:r>
          </a:p>
          <a:p>
            <a:pPr algn="just"/>
            <a:endParaRPr lang="en-US" sz="800">
              <a:solidFill>
                <a:srgbClr val="000000"/>
              </a:solidFill>
              <a:latin typeface="DM Sans" pitchFamily="2" charset="0"/>
            </a:endParaRPr>
          </a:p>
          <a:p>
            <a:pPr algn="just" fontAlgn="base">
              <a:lnSpc>
                <a:spcPct val="114000"/>
              </a:lnSpc>
            </a:pPr>
            <a:r>
              <a:rPr lang="en-US" sz="800">
                <a:solidFill>
                  <a:srgbClr val="000000"/>
                </a:solidFill>
                <a:latin typeface="DM Sans"/>
              </a:rPr>
              <a:t>More detailed information about these factors may be found in the Company’s filings with the Securities and Exchange Commission, including its Annual Report on Form 10-K for the year ended December 31, 2024, and subsequent Quarterly Reports on Form 10-Q. The statements made herein speak only as of the date of this presentation. The Company’s actual results, performance or achievements could differ materially from the results expressed in, or implied by, these forward-looking statements. The Company undertakes no obligation to update or revise its forward-looking statements to reflect events or circumstances after the date of this presentation, except as required by law.  ​</a:t>
            </a:r>
          </a:p>
          <a:p>
            <a:pPr algn="just" fontAlgn="base">
              <a:lnSpc>
                <a:spcPct val="114000"/>
              </a:lnSpc>
            </a:pPr>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Market data and industry information used herein are based on our management's knowledge of the industry and the good faith estimates of management.  We also relied, to the extent available, upon managements review of independent industry surveys, forecasts and publications and other publicly available information prepared by a number of third-party sources.  All of the market data and industry information used herein involves a number of assumptions and limitations which we believe to be reasonable, and you are cautioned not to give undue weight to such estimates.  Although we believe that these sources are reliable, we cannot guarantee the accuracy or completeness of this information, and we have not independently verified this information.  Projections, assumptions and estimates of our future performance and the future performance of the industry in which we operate are subject to a high degree of uncertainty and risk due to a variety of factors, including those described, above.  These and other factors could cause results to differ materially from those expressed in our estimates and beliefs and in the estimates prepared by independent parties.​</a:t>
            </a:r>
          </a:p>
          <a:p>
            <a:pPr algn="just" defTabSz="457200">
              <a:lnSpc>
                <a:spcPct val="114000"/>
              </a:lnSpc>
              <a:spcBef>
                <a:spcPct val="0"/>
              </a:spcBef>
              <a:spcAft>
                <a:spcPct val="0"/>
              </a:spcAft>
            </a:pPr>
            <a:endParaRPr lang="en-US" sz="800">
              <a:solidFill>
                <a:srgbClr val="000000"/>
              </a:solidFill>
              <a:latin typeface="DM Sans" pitchFamily="2" charset="77"/>
            </a:endParaRPr>
          </a:p>
          <a:p>
            <a:pPr algn="just" defTabSz="457200">
              <a:lnSpc>
                <a:spcPct val="114000"/>
              </a:lnSpc>
              <a:spcBef>
                <a:spcPct val="0"/>
              </a:spcBef>
              <a:spcAft>
                <a:spcPct val="0"/>
              </a:spcAft>
            </a:pPr>
            <a:r>
              <a:rPr lang="en-US" sz="800">
                <a:solidFill>
                  <a:srgbClr val="000000"/>
                </a:solidFill>
                <a:latin typeface="DM Sans"/>
              </a:rPr>
              <a:t>Non-GAAP Financial Measures</a:t>
            </a:r>
          </a:p>
          <a:p>
            <a:pPr algn="just" defTabSz="457200">
              <a:lnSpc>
                <a:spcPct val="114000"/>
              </a:lnSpc>
              <a:spcBef>
                <a:spcPct val="0"/>
              </a:spcBef>
              <a:spcAft>
                <a:spcPct val="0"/>
              </a:spcAft>
            </a:pPr>
            <a:r>
              <a:rPr lang="en-US" sz="800">
                <a:solidFill>
                  <a:srgbClr val="000000"/>
                </a:solidFill>
                <a:latin typeface="DM Sans"/>
              </a:rPr>
              <a:t>This presentation includes non-GAAP financial information.  This non-GAAP information is in addition to, not a substitute for or superior to, measures of financial performance or liquidity determined in accordance with GAAP.  The Securities and Exchange Commission‘s Regulation G applies to any public disclosure or release of material information that includes a non-GAAP financial measure and requires: (</a:t>
            </a:r>
            <a:r>
              <a:rPr lang="en-US" sz="800" err="1">
                <a:solidFill>
                  <a:srgbClr val="000000"/>
                </a:solidFill>
                <a:latin typeface="DM Sans"/>
              </a:rPr>
              <a:t>i</a:t>
            </a:r>
            <a:r>
              <a:rPr lang="en-US" sz="800">
                <a:solidFill>
                  <a:srgbClr val="000000"/>
                </a:solidFill>
                <a:latin typeface="DM Sans"/>
              </a:rPr>
              <a:t>) the presentation of the most directly comparable financial measure calculated and presented in accordance with GAAP and (ii) a reconciliation of the differences between the non-GAAP financial measure presented and the most directly comparable financial measure calculated and presented in accordance with GAAP. The required presentations and reconciliations are contained in this presentation and can also be found at our website at www.verifyme.com</a:t>
            </a:r>
            <a:endParaRPr lang="en-US" sz="800">
              <a:solidFill>
                <a:srgbClr val="42148C"/>
              </a:solidFill>
              <a:latin typeface="DM Sans"/>
              <a:cs typeface="Arial" panose="020B0604020202020204"/>
            </a:endParaRPr>
          </a:p>
        </p:txBody>
      </p:sp>
      <p:sp>
        <p:nvSpPr>
          <p:cNvPr id="8" name="Rectangle 7">
            <a:extLst>
              <a:ext uri="{FF2B5EF4-FFF2-40B4-BE49-F238E27FC236}">
                <a16:creationId xmlns:a16="http://schemas.microsoft.com/office/drawing/2014/main" id="{B63B83D6-D4EF-A74D-8936-56A78DA0CB93}"/>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he challenge……">
            <a:extLst>
              <a:ext uri="{FF2B5EF4-FFF2-40B4-BE49-F238E27FC236}">
                <a16:creationId xmlns:a16="http://schemas.microsoft.com/office/drawing/2014/main" id="{736BB5EE-DEA2-AB40-9C2B-C4DD83DBB12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3</a:t>
            </a:fld>
            <a:endParaRPr lang="en-US" sz="1200" b="1">
              <a:solidFill>
                <a:schemeClr val="bg1"/>
              </a:solidFill>
              <a:latin typeface="DM Sans" pitchFamily="2" charset="77"/>
            </a:endParaRPr>
          </a:p>
        </p:txBody>
      </p:sp>
      <p:cxnSp>
        <p:nvCxnSpPr>
          <p:cNvPr id="17" name="Straight Connector 16">
            <a:extLst>
              <a:ext uri="{FF2B5EF4-FFF2-40B4-BE49-F238E27FC236}">
                <a16:creationId xmlns:a16="http://schemas.microsoft.com/office/drawing/2014/main" id="{DEA395A9-0224-0D4E-9EA7-ED0C53A0EE09}"/>
              </a:ext>
            </a:extLst>
          </p:cNvPr>
          <p:cNvCxnSpPr>
            <a:cxnSpLocks/>
          </p:cNvCxnSpPr>
          <p:nvPr/>
        </p:nvCxnSpPr>
        <p:spPr>
          <a:xfrm>
            <a:off x="613384" y="630146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21" name="The challenge……">
            <a:extLst>
              <a:ext uri="{FF2B5EF4-FFF2-40B4-BE49-F238E27FC236}">
                <a16:creationId xmlns:a16="http://schemas.microsoft.com/office/drawing/2014/main" id="{7D35C2FC-0FC1-3149-B88F-70B0B0A77959}"/>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tx2"/>
                </a:solidFill>
                <a:latin typeface="DM Sans Medium" pitchFamily="2" charset="77"/>
                <a:sym typeface="DM Sans Bold"/>
              </a:rPr>
              <a:t>NASDAQ:VRME</a:t>
            </a:r>
            <a:endParaRPr lang="en-US" sz="1400" spc="60">
              <a:solidFill>
                <a:schemeClr val="tx2"/>
              </a:solidFill>
              <a:latin typeface="DM Sans Medium" pitchFamily="2" charset="77"/>
            </a:endParaRPr>
          </a:p>
        </p:txBody>
      </p:sp>
      <p:sp>
        <p:nvSpPr>
          <p:cNvPr id="3" name="The challenge……">
            <a:extLst>
              <a:ext uri="{FF2B5EF4-FFF2-40B4-BE49-F238E27FC236}">
                <a16:creationId xmlns:a16="http://schemas.microsoft.com/office/drawing/2014/main" id="{C5BE5E34-7B61-A71C-9FB1-4D01E8C4189D}"/>
              </a:ext>
            </a:extLst>
          </p:cNvPr>
          <p:cNvSpPr txBox="1"/>
          <p:nvPr/>
        </p:nvSpPr>
        <p:spPr>
          <a:xfrm>
            <a:off x="1053460" y="6528656"/>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4" name="Picture 3" descr="A logo with a white letter in a circle&#10;&#10;Description automatically generated">
            <a:extLst>
              <a:ext uri="{FF2B5EF4-FFF2-40B4-BE49-F238E27FC236}">
                <a16:creationId xmlns:a16="http://schemas.microsoft.com/office/drawing/2014/main" id="{CFBC4595-58AE-C069-00DE-6D00E9E4BDC2}"/>
              </a:ext>
            </a:extLst>
          </p:cNvPr>
          <p:cNvPicPr>
            <a:picLocks noChangeAspect="1"/>
          </p:cNvPicPr>
          <p:nvPr/>
        </p:nvPicPr>
        <p:blipFill>
          <a:blip r:embed="rId2"/>
          <a:stretch>
            <a:fillRect/>
          </a:stretch>
        </p:blipFill>
        <p:spPr>
          <a:xfrm>
            <a:off x="609600" y="6419866"/>
            <a:ext cx="362079" cy="346880"/>
          </a:xfrm>
          <a:prstGeom prst="rect">
            <a:avLst/>
          </a:prstGeom>
        </p:spPr>
      </p:pic>
    </p:spTree>
    <p:extLst>
      <p:ext uri="{BB962C8B-B14F-4D97-AF65-F5344CB8AC3E}">
        <p14:creationId xmlns:p14="http://schemas.microsoft.com/office/powerpoint/2010/main" val="343487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Welcome</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he challenge……">
            <a:extLst>
              <a:ext uri="{FF2B5EF4-FFF2-40B4-BE49-F238E27FC236}">
                <a16:creationId xmlns:a16="http://schemas.microsoft.com/office/drawing/2014/main" id="{56FD01F1-369C-B040-9700-914639604441}"/>
              </a:ext>
            </a:extLst>
          </p:cNvPr>
          <p:cNvSpPr txBox="1"/>
          <p:nvPr/>
        </p:nvSpPr>
        <p:spPr>
          <a:xfrm>
            <a:off x="605816" y="2705220"/>
            <a:ext cx="5787416" cy="87716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600"/>
              </a:spcAft>
              <a:defRPr sz="3500">
                <a:solidFill>
                  <a:srgbClr val="42148C"/>
                </a:solidFill>
                <a:latin typeface="+mj-lt"/>
                <a:ea typeface="+mj-ea"/>
                <a:cs typeface="+mj-cs"/>
                <a:sym typeface="DM Sans Bold"/>
              </a:defRPr>
            </a:pPr>
            <a:r>
              <a:rPr lang="en-US" sz="2800">
                <a:solidFill>
                  <a:schemeClr val="bg1"/>
                </a:solidFill>
                <a:latin typeface="DM Sans" pitchFamily="2" charset="77"/>
              </a:rPr>
              <a:t>Adam Stedham</a:t>
            </a:r>
            <a:endParaRPr lang="en-US" sz="2800">
              <a:solidFill>
                <a:srgbClr val="03E003"/>
              </a:solidFill>
              <a:latin typeface="DM Sans" pitchFamily="2" charset="77"/>
            </a:endParaRPr>
          </a:p>
          <a:p>
            <a:pPr>
              <a:spcAft>
                <a:spcPts val="600"/>
              </a:spcAft>
              <a:defRPr sz="3500">
                <a:solidFill>
                  <a:srgbClr val="42148C"/>
                </a:solidFill>
                <a:latin typeface="+mj-lt"/>
                <a:ea typeface="+mj-ea"/>
                <a:cs typeface="+mj-cs"/>
                <a:sym typeface="DM Sans Bold"/>
              </a:defRPr>
            </a:pPr>
            <a:r>
              <a:rPr lang="en-US" sz="2400">
                <a:solidFill>
                  <a:schemeClr val="accent1"/>
                </a:solidFill>
                <a:latin typeface="DM Sans" pitchFamily="2" charset="77"/>
              </a:rPr>
              <a:t>Chief Executive Officer and President</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11" name="Rectangle 10">
            <a:extLst>
              <a:ext uri="{FF2B5EF4-FFF2-40B4-BE49-F238E27FC236}">
                <a16:creationId xmlns:a16="http://schemas.microsoft.com/office/drawing/2014/main" id="{DCDFD901-1146-A841-8A27-11235D0AF1B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D81A2CD6-5396-0B47-A3F2-FB684FE7B172}"/>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4</a:t>
            </a:fld>
            <a:endParaRPr lang="en-US" sz="1200" b="1">
              <a:solidFill>
                <a:srgbClr val="42148C"/>
              </a:solidFill>
              <a:latin typeface="DM Sans" pitchFamily="2" charset="77"/>
            </a:endParaRPr>
          </a:p>
        </p:txBody>
      </p:sp>
      <p:pic>
        <p:nvPicPr>
          <p:cNvPr id="8" name="Picture 7" descr="A logo with a white letter in a circle&#10;&#10;Description automatically generated">
            <a:extLst>
              <a:ext uri="{FF2B5EF4-FFF2-40B4-BE49-F238E27FC236}">
                <a16:creationId xmlns:a16="http://schemas.microsoft.com/office/drawing/2014/main" id="{4B94AF9F-7C78-5D9D-47A3-E2F6B8812852}"/>
              </a:ext>
            </a:extLst>
          </p:cNvPr>
          <p:cNvPicPr>
            <a:picLocks noChangeAspect="1"/>
          </p:cNvPicPr>
          <p:nvPr/>
        </p:nvPicPr>
        <p:blipFill>
          <a:blip r:embed="rId2"/>
          <a:stretch>
            <a:fillRect/>
          </a:stretch>
        </p:blipFill>
        <p:spPr>
          <a:xfrm>
            <a:off x="534376" y="530687"/>
            <a:ext cx="1223657" cy="1172294"/>
          </a:xfrm>
          <a:prstGeom prst="rect">
            <a:avLst/>
          </a:prstGeom>
        </p:spPr>
      </p:pic>
    </p:spTree>
    <p:extLst>
      <p:ext uri="{BB962C8B-B14F-4D97-AF65-F5344CB8AC3E}">
        <p14:creationId xmlns:p14="http://schemas.microsoft.com/office/powerpoint/2010/main" val="2652540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2FE4001B-2EE6-764F-9F94-A00EC95CF200}"/>
              </a:ext>
            </a:extLst>
          </p:cNvPr>
          <p:cNvSpPr/>
          <p:nvPr/>
        </p:nvSpPr>
        <p:spPr>
          <a:xfrm>
            <a:off x="711558" y="2070572"/>
            <a:ext cx="1806276" cy="180627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675525" y="2537754"/>
            <a:ext cx="1842309" cy="32316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spcAft>
                <a:spcPts val="2400"/>
              </a:spcAft>
              <a:defRPr sz="3500">
                <a:solidFill>
                  <a:srgbClr val="42148C"/>
                </a:solidFill>
                <a:latin typeface="+mj-lt"/>
                <a:ea typeface="+mj-ea"/>
                <a:cs typeface="+mj-cs"/>
                <a:sym typeface="DM Sans Bold"/>
              </a:defRPr>
            </a:pPr>
            <a:endParaRPr lang="en-NZ" sz="2100">
              <a:solidFill>
                <a:schemeClr val="bg1"/>
              </a:solidFill>
              <a:latin typeface="DM Sans Medium"/>
            </a:endParaRPr>
          </a:p>
        </p:txBody>
      </p:sp>
      <p:cxnSp>
        <p:nvCxnSpPr>
          <p:cNvPr id="8" name="Straight Arrow Connector 7">
            <a:extLst>
              <a:ext uri="{FF2B5EF4-FFF2-40B4-BE49-F238E27FC236}">
                <a16:creationId xmlns:a16="http://schemas.microsoft.com/office/drawing/2014/main" id="{45188815-C051-DF45-8904-5A623C7D3511}"/>
              </a:ext>
            </a:extLst>
          </p:cNvPr>
          <p:cNvCxnSpPr>
            <a:cxnSpLocks/>
          </p:cNvCxnSpPr>
          <p:nvPr/>
        </p:nvCxnSpPr>
        <p:spPr>
          <a:xfrm flipH="1">
            <a:off x="2229279" y="1581775"/>
            <a:ext cx="574842" cy="686955"/>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16" name="The challenge……">
            <a:extLst>
              <a:ext uri="{FF2B5EF4-FFF2-40B4-BE49-F238E27FC236}">
                <a16:creationId xmlns:a16="http://schemas.microsoft.com/office/drawing/2014/main" id="{C311D12D-BB3F-A74B-9EEE-73F22437E4CA}"/>
              </a:ext>
            </a:extLst>
          </p:cNvPr>
          <p:cNvSpPr txBox="1"/>
          <p:nvPr/>
        </p:nvSpPr>
        <p:spPr>
          <a:xfrm>
            <a:off x="3350888" y="810326"/>
            <a:ext cx="3383617"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ea typeface="+mn-lt"/>
                <a:cs typeface="+mn-lt"/>
                <a:sym typeface="DM Sans Bold"/>
              </a:rPr>
              <a:t>Overall Performance</a:t>
            </a:r>
            <a:endParaRPr lang="en-US">
              <a:solidFill>
                <a:schemeClr val="tx2"/>
              </a:solidFill>
            </a:endParaRPr>
          </a:p>
        </p:txBody>
      </p:sp>
      <p:grpSp>
        <p:nvGrpSpPr>
          <p:cNvPr id="60" name="Group 59">
            <a:extLst>
              <a:ext uri="{FF2B5EF4-FFF2-40B4-BE49-F238E27FC236}">
                <a16:creationId xmlns:a16="http://schemas.microsoft.com/office/drawing/2014/main" id="{C9E872D3-E4C2-144C-8F5F-390B1A910A1B}"/>
              </a:ext>
            </a:extLst>
          </p:cNvPr>
          <p:cNvGrpSpPr/>
          <p:nvPr/>
        </p:nvGrpSpPr>
        <p:grpSpPr>
          <a:xfrm>
            <a:off x="2727575" y="1125125"/>
            <a:ext cx="522686" cy="522686"/>
            <a:chOff x="5834654" y="1205644"/>
            <a:chExt cx="522686" cy="522686"/>
          </a:xfrm>
        </p:grpSpPr>
        <p:sp>
          <p:nvSpPr>
            <p:cNvPr id="15" name="Oval 14">
              <a:extLst>
                <a:ext uri="{FF2B5EF4-FFF2-40B4-BE49-F238E27FC236}">
                  <a16:creationId xmlns:a16="http://schemas.microsoft.com/office/drawing/2014/main" id="{353E7C4E-CDC9-E446-B54E-5179339BA253}"/>
                </a:ext>
              </a:extLst>
            </p:cNvPr>
            <p:cNvSpPr/>
            <p:nvPr/>
          </p:nvSpPr>
          <p:spPr>
            <a:xfrm>
              <a:off x="5834654" y="1205644"/>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he challenge……">
              <a:extLst>
                <a:ext uri="{FF2B5EF4-FFF2-40B4-BE49-F238E27FC236}">
                  <a16:creationId xmlns:a16="http://schemas.microsoft.com/office/drawing/2014/main" id="{5AA0B263-7C9D-5A42-B913-75332F509F4F}"/>
                </a:ext>
              </a:extLst>
            </p:cNvPr>
            <p:cNvSpPr txBox="1"/>
            <p:nvPr/>
          </p:nvSpPr>
          <p:spPr>
            <a:xfrm>
              <a:off x="5871202" y="1310122"/>
              <a:ext cx="486137"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1</a:t>
              </a:r>
            </a:p>
          </p:txBody>
        </p:sp>
      </p:grpSp>
      <p:sp>
        <p:nvSpPr>
          <p:cNvPr id="18" name="The challenge……">
            <a:extLst>
              <a:ext uri="{FF2B5EF4-FFF2-40B4-BE49-F238E27FC236}">
                <a16:creationId xmlns:a16="http://schemas.microsoft.com/office/drawing/2014/main" id="{0B874CF9-1994-3745-ABB5-BC9092577CDA}"/>
              </a:ext>
            </a:extLst>
          </p:cNvPr>
          <p:cNvSpPr txBox="1"/>
          <p:nvPr/>
        </p:nvSpPr>
        <p:spPr>
          <a:xfrm>
            <a:off x="3350889" y="1085952"/>
            <a:ext cx="7750943"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YoY 2024 revenue 4% below 2023</a:t>
            </a:r>
            <a:r>
              <a:rPr lang="en-NZ" sz="1400" baseline="30000">
                <a:solidFill>
                  <a:srgbClr val="2A2C2E"/>
                </a:solidFill>
                <a:latin typeface="DM Sans"/>
                <a:ea typeface="+mn-lt"/>
                <a:cs typeface="+mn-lt"/>
                <a:sym typeface="DM Sans Bold"/>
              </a:rPr>
              <a:t> </a:t>
            </a:r>
            <a:endParaRPr lang="en-NZ" sz="1400">
              <a:solidFill>
                <a:srgbClr val="2A2C2E"/>
              </a:solidFill>
              <a:latin typeface="DM Sans" pitchFamily="2" charset="0"/>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YoY 2024 gross profit increased 8% and gross margin increased 4%</a:t>
            </a:r>
            <a:endParaRPr lang="en-NZ" sz="1400">
              <a:solidFill>
                <a:srgbClr val="2A2C2E"/>
              </a:solidFill>
              <a:latin typeface="DM Sans"/>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YoY 2024 adjusted EBITDA</a:t>
            </a:r>
            <a:r>
              <a:rPr lang="en-NZ" sz="1400" baseline="30000">
                <a:solidFill>
                  <a:srgbClr val="2A2C2E"/>
                </a:solidFill>
                <a:latin typeface="DM Sans"/>
                <a:ea typeface="+mn-lt"/>
                <a:cs typeface="+mn-lt"/>
                <a:sym typeface="DM Sans Bold"/>
              </a:rPr>
              <a:t> (1)</a:t>
            </a:r>
            <a:r>
              <a:rPr lang="en-NZ" sz="1400">
                <a:solidFill>
                  <a:srgbClr val="2A2C2E"/>
                </a:solidFill>
                <a:latin typeface="DM Sans"/>
                <a:ea typeface="+mn-lt"/>
                <a:cs typeface="+mn-lt"/>
                <a:sym typeface="DM Sans Bold"/>
              </a:rPr>
              <a:t> significant increase from 2023</a:t>
            </a:r>
            <a:endParaRPr lang="en-NZ" sz="1400" baseline="30000">
              <a:solidFill>
                <a:srgbClr val="2A2C2E"/>
              </a:solidFill>
              <a:latin typeface="DM Sans"/>
              <a:ea typeface="+mn-lt"/>
              <a:cs typeface="+mn-lt"/>
              <a:sym typeface="DM Sans Bold"/>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Q4 2024 is 6</a:t>
            </a:r>
            <a:r>
              <a:rPr lang="en-NZ" sz="1400" baseline="30000">
                <a:solidFill>
                  <a:srgbClr val="2A2C2E"/>
                </a:solidFill>
                <a:latin typeface="DM Sans"/>
                <a:ea typeface="+mn-lt"/>
                <a:cs typeface="+mn-lt"/>
                <a:sym typeface="DM Sans Bold"/>
              </a:rPr>
              <a:t>th</a:t>
            </a:r>
            <a:r>
              <a:rPr lang="en-NZ" sz="1400">
                <a:solidFill>
                  <a:srgbClr val="2A2C2E"/>
                </a:solidFill>
                <a:latin typeface="DM Sans"/>
                <a:ea typeface="+mn-lt"/>
                <a:cs typeface="+mn-lt"/>
                <a:sym typeface="DM Sans Bold"/>
              </a:rPr>
              <a:t> consecutive quarter of positive adjusted EBITDA</a:t>
            </a:r>
            <a:endParaRPr lang="en-NZ" sz="1400" baseline="30000">
              <a:solidFill>
                <a:srgbClr val="2A2C2E"/>
              </a:solidFill>
              <a:latin typeface="DM Sans"/>
              <a:ea typeface="+mn-lt"/>
              <a:cs typeface="+mn-lt"/>
            </a:endParaRPr>
          </a:p>
        </p:txBody>
      </p:sp>
      <p:sp>
        <p:nvSpPr>
          <p:cNvPr id="21" name="The challenge……">
            <a:extLst>
              <a:ext uri="{FF2B5EF4-FFF2-40B4-BE49-F238E27FC236}">
                <a16:creationId xmlns:a16="http://schemas.microsoft.com/office/drawing/2014/main" id="{70A4AA53-818C-2240-BA12-7187E8C1567D}"/>
              </a:ext>
            </a:extLst>
          </p:cNvPr>
          <p:cNvSpPr txBox="1"/>
          <p:nvPr/>
        </p:nvSpPr>
        <p:spPr>
          <a:xfrm>
            <a:off x="3783069" y="2068533"/>
            <a:ext cx="3754213"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rPr>
              <a:t>Capital </a:t>
            </a:r>
            <a:endParaRPr lang="en-NZ" sz="2000">
              <a:solidFill>
                <a:schemeClr val="tx2"/>
              </a:solidFill>
              <a:latin typeface="DM Sans Medium" pitchFamily="2" charset="77"/>
            </a:endParaRPr>
          </a:p>
        </p:txBody>
      </p:sp>
      <p:sp>
        <p:nvSpPr>
          <p:cNvPr id="22" name="The challenge……">
            <a:extLst>
              <a:ext uri="{FF2B5EF4-FFF2-40B4-BE49-F238E27FC236}">
                <a16:creationId xmlns:a16="http://schemas.microsoft.com/office/drawing/2014/main" id="{AE337DF9-7C27-D740-9174-629BD1E83CE4}"/>
              </a:ext>
            </a:extLst>
          </p:cNvPr>
          <p:cNvSpPr txBox="1"/>
          <p:nvPr/>
        </p:nvSpPr>
        <p:spPr>
          <a:xfrm>
            <a:off x="3915455" y="2339152"/>
            <a:ext cx="8054872"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Total cash net of debt end of December 2024 $0.9M vs $0.6M end of December 2023</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panose="020B0604020202020204"/>
              </a:rPr>
              <a:t>January 2025 $4.7M warrant inducement raise, retired all bank debt</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panose="020B0604020202020204"/>
              </a:rPr>
              <a:t>Reduced convertible debt from $1.1M to $0.8M, remaining is affiliates and board members</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panose="020B0604020202020204"/>
              </a:rPr>
              <a:t>Established a $15.8M at-the-market sales offering to commence after 10-K filing</a:t>
            </a:r>
          </a:p>
        </p:txBody>
      </p:sp>
      <p:sp>
        <p:nvSpPr>
          <p:cNvPr id="27" name="The challenge……">
            <a:extLst>
              <a:ext uri="{FF2B5EF4-FFF2-40B4-BE49-F238E27FC236}">
                <a16:creationId xmlns:a16="http://schemas.microsoft.com/office/drawing/2014/main" id="{7AEFABFF-32B6-4647-BD51-A7BF4270E645}"/>
              </a:ext>
            </a:extLst>
          </p:cNvPr>
          <p:cNvSpPr txBox="1"/>
          <p:nvPr/>
        </p:nvSpPr>
        <p:spPr>
          <a:xfrm>
            <a:off x="3696913" y="3303971"/>
            <a:ext cx="4798174"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spcAft>
                <a:spcPts val="2400"/>
              </a:spcAft>
              <a:defRPr sz="3500">
                <a:solidFill>
                  <a:srgbClr val="42148C"/>
                </a:solidFill>
                <a:latin typeface="+mj-lt"/>
                <a:ea typeface="+mj-ea"/>
                <a:cs typeface="+mj-cs"/>
                <a:sym typeface="DM Sans Bold"/>
              </a:defRPr>
            </a:pPr>
            <a:r>
              <a:rPr lang="en-NZ" sz="2000">
                <a:solidFill>
                  <a:schemeClr val="tx2"/>
                </a:solidFill>
                <a:latin typeface="DM Sans Medium"/>
                <a:sym typeface="DM Sans Bold"/>
              </a:rPr>
              <a:t>Precision Logistics Segment</a:t>
            </a:r>
          </a:p>
        </p:txBody>
      </p:sp>
      <p:sp>
        <p:nvSpPr>
          <p:cNvPr id="28" name="The challenge……">
            <a:extLst>
              <a:ext uri="{FF2B5EF4-FFF2-40B4-BE49-F238E27FC236}">
                <a16:creationId xmlns:a16="http://schemas.microsoft.com/office/drawing/2014/main" id="{3E1D592D-2497-D547-A79D-797FAB8CDF4B}"/>
              </a:ext>
            </a:extLst>
          </p:cNvPr>
          <p:cNvSpPr txBox="1"/>
          <p:nvPr/>
        </p:nvSpPr>
        <p:spPr>
          <a:xfrm>
            <a:off x="3866197" y="3404649"/>
            <a:ext cx="8643913" cy="129266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Increased customers in proactive business line by 6% full year 2024 vs 2023 </a:t>
            </a:r>
            <a:endParaRPr lang="en-U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Shipments to existing customer in proactive business line down 6% full year 2024 vs 2023</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Continued focus on optimizing sales strategy</a:t>
            </a:r>
          </a:p>
          <a:p>
            <a:pP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p:txBody>
      </p:sp>
      <p:sp>
        <p:nvSpPr>
          <p:cNvPr id="31" name="Oval 30">
            <a:extLst>
              <a:ext uri="{FF2B5EF4-FFF2-40B4-BE49-F238E27FC236}">
                <a16:creationId xmlns:a16="http://schemas.microsoft.com/office/drawing/2014/main" id="{B715F5A1-93B7-CE4D-BF82-186F3FDC4090}"/>
              </a:ext>
            </a:extLst>
          </p:cNvPr>
          <p:cNvSpPr/>
          <p:nvPr/>
        </p:nvSpPr>
        <p:spPr>
          <a:xfrm>
            <a:off x="3052636" y="3249178"/>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he challenge……">
            <a:extLst>
              <a:ext uri="{FF2B5EF4-FFF2-40B4-BE49-F238E27FC236}">
                <a16:creationId xmlns:a16="http://schemas.microsoft.com/office/drawing/2014/main" id="{5ACDB303-2D78-CF4E-8319-31C2DD8DD3A6}"/>
              </a:ext>
            </a:extLst>
          </p:cNvPr>
          <p:cNvSpPr txBox="1"/>
          <p:nvPr/>
        </p:nvSpPr>
        <p:spPr>
          <a:xfrm>
            <a:off x="3067922" y="3221801"/>
            <a:ext cx="513782" cy="54860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3</a:t>
            </a:r>
          </a:p>
        </p:txBody>
      </p:sp>
      <p:grpSp>
        <p:nvGrpSpPr>
          <p:cNvPr id="57" name="Group 56">
            <a:extLst>
              <a:ext uri="{FF2B5EF4-FFF2-40B4-BE49-F238E27FC236}">
                <a16:creationId xmlns:a16="http://schemas.microsoft.com/office/drawing/2014/main" id="{C4597D43-2D13-E846-92BE-A89A89E38819}"/>
              </a:ext>
            </a:extLst>
          </p:cNvPr>
          <p:cNvGrpSpPr/>
          <p:nvPr/>
        </p:nvGrpSpPr>
        <p:grpSpPr>
          <a:xfrm>
            <a:off x="3088005" y="2215473"/>
            <a:ext cx="529103" cy="522686"/>
            <a:chOff x="7678879" y="1794233"/>
            <a:chExt cx="529103" cy="522686"/>
          </a:xfrm>
        </p:grpSpPr>
        <p:sp>
          <p:nvSpPr>
            <p:cNvPr id="37" name="Oval 36">
              <a:extLst>
                <a:ext uri="{FF2B5EF4-FFF2-40B4-BE49-F238E27FC236}">
                  <a16:creationId xmlns:a16="http://schemas.microsoft.com/office/drawing/2014/main" id="{183831F7-4ADD-9D45-AFA9-A161CEC0D49C}"/>
                </a:ext>
              </a:extLst>
            </p:cNvPr>
            <p:cNvSpPr/>
            <p:nvPr/>
          </p:nvSpPr>
          <p:spPr>
            <a:xfrm>
              <a:off x="7678879" y="1794233"/>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he challenge……">
              <a:extLst>
                <a:ext uri="{FF2B5EF4-FFF2-40B4-BE49-F238E27FC236}">
                  <a16:creationId xmlns:a16="http://schemas.microsoft.com/office/drawing/2014/main" id="{8371D775-B872-8647-AA24-02232B77B3A7}"/>
                </a:ext>
              </a:extLst>
            </p:cNvPr>
            <p:cNvSpPr txBox="1"/>
            <p:nvPr/>
          </p:nvSpPr>
          <p:spPr>
            <a:xfrm>
              <a:off x="7685296" y="1904664"/>
              <a:ext cx="522686"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chemeClr val="accent1"/>
                  </a:solidFill>
                  <a:latin typeface="DM Mono Medium" panose="020B0509040201040103" pitchFamily="49" charset="77"/>
                  <a:sym typeface="DM Sans Bold"/>
                </a:rPr>
                <a:t>2</a:t>
              </a:r>
            </a:p>
          </p:txBody>
        </p:sp>
      </p:grpSp>
      <p:sp>
        <p:nvSpPr>
          <p:cNvPr id="4" name="The challenge……">
            <a:extLst>
              <a:ext uri="{FF2B5EF4-FFF2-40B4-BE49-F238E27FC236}">
                <a16:creationId xmlns:a16="http://schemas.microsoft.com/office/drawing/2014/main" id="{2BAD4DBD-BBC8-5547-31C2-D476BC4D28D5}"/>
              </a:ext>
            </a:extLst>
          </p:cNvPr>
          <p:cNvSpPr txBox="1"/>
          <p:nvPr/>
        </p:nvSpPr>
        <p:spPr>
          <a:xfrm>
            <a:off x="423270" y="264943"/>
            <a:ext cx="8998021" cy="4167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400">
                <a:solidFill>
                  <a:schemeClr val="tx2"/>
                </a:solidFill>
                <a:latin typeface="DM Sans Medium" pitchFamily="2" charset="77"/>
                <a:sym typeface="DM Sans Bold"/>
              </a:rPr>
              <a:t>Strategic </a:t>
            </a:r>
            <a:r>
              <a:rPr lang="en-NZ" sz="3600">
                <a:solidFill>
                  <a:schemeClr val="tx2"/>
                </a:solidFill>
                <a:latin typeface="DM Sans Medium" pitchFamily="2" charset="77"/>
                <a:sym typeface="DM Sans Bold"/>
              </a:rPr>
              <a:t>Snapshot</a:t>
            </a:r>
          </a:p>
        </p:txBody>
      </p:sp>
      <p:sp>
        <p:nvSpPr>
          <p:cNvPr id="35" name="Rectangle 34">
            <a:extLst>
              <a:ext uri="{FF2B5EF4-FFF2-40B4-BE49-F238E27FC236}">
                <a16:creationId xmlns:a16="http://schemas.microsoft.com/office/drawing/2014/main" id="{3932E657-FA83-E04A-8E31-19AF1C4C0F9D}"/>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he challenge……">
            <a:extLst>
              <a:ext uri="{FF2B5EF4-FFF2-40B4-BE49-F238E27FC236}">
                <a16:creationId xmlns:a16="http://schemas.microsoft.com/office/drawing/2014/main" id="{033CA857-FE5D-5F49-9157-4A4CADFF3FA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5</a:t>
            </a:fld>
            <a:endParaRPr lang="en-US" sz="1200" b="1">
              <a:solidFill>
                <a:schemeClr val="bg1"/>
              </a:solidFill>
              <a:latin typeface="DM Sans" pitchFamily="2" charset="77"/>
            </a:endParaRPr>
          </a:p>
        </p:txBody>
      </p:sp>
      <p:cxnSp>
        <p:nvCxnSpPr>
          <p:cNvPr id="40" name="Straight Connector 39">
            <a:extLst>
              <a:ext uri="{FF2B5EF4-FFF2-40B4-BE49-F238E27FC236}">
                <a16:creationId xmlns:a16="http://schemas.microsoft.com/office/drawing/2014/main" id="{EEB11F32-AF1A-7447-B50A-D84A08136560}"/>
              </a:ext>
            </a:extLst>
          </p:cNvPr>
          <p:cNvCxnSpPr>
            <a:cxnSpLocks/>
          </p:cNvCxnSpPr>
          <p:nvPr/>
        </p:nvCxnSpPr>
        <p:spPr>
          <a:xfrm>
            <a:off x="613384" y="5840128"/>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376DEA22-E317-4649-BE1F-5537C7AD8511}"/>
              </a:ext>
            </a:extLst>
          </p:cNvPr>
          <p:cNvCxnSpPr>
            <a:cxnSpLocks/>
          </p:cNvCxnSpPr>
          <p:nvPr/>
        </p:nvCxnSpPr>
        <p:spPr>
          <a:xfrm flipH="1" flipV="1">
            <a:off x="2462540" y="3330672"/>
            <a:ext cx="607294" cy="19733"/>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F0E6B1E-7EA0-0C43-A1DC-17701E4E3609}"/>
              </a:ext>
            </a:extLst>
          </p:cNvPr>
          <p:cNvCxnSpPr>
            <a:cxnSpLocks/>
          </p:cNvCxnSpPr>
          <p:nvPr/>
        </p:nvCxnSpPr>
        <p:spPr>
          <a:xfrm flipH="1">
            <a:off x="2473050" y="2586634"/>
            <a:ext cx="619048" cy="151525"/>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5466F365-DE27-2167-78FF-65F7CA9E5EA2}"/>
              </a:ext>
            </a:extLst>
          </p:cNvPr>
          <p:cNvSpPr/>
          <p:nvPr/>
        </p:nvSpPr>
        <p:spPr>
          <a:xfrm>
            <a:off x="2764124" y="4227245"/>
            <a:ext cx="522686" cy="52268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NZ" sz="2000">
                <a:solidFill>
                  <a:schemeClr val="accent1"/>
                </a:solidFill>
                <a:ea typeface="+mn-lt"/>
                <a:cs typeface="+mn-lt"/>
              </a:rPr>
              <a:t>4</a:t>
            </a:r>
          </a:p>
        </p:txBody>
      </p:sp>
      <p:cxnSp>
        <p:nvCxnSpPr>
          <p:cNvPr id="7" name="Straight Arrow Connector 6">
            <a:extLst>
              <a:ext uri="{FF2B5EF4-FFF2-40B4-BE49-F238E27FC236}">
                <a16:creationId xmlns:a16="http://schemas.microsoft.com/office/drawing/2014/main" id="{3B5CDF13-A0B6-7F40-2BF5-26F8F1980A79}"/>
              </a:ext>
            </a:extLst>
          </p:cNvPr>
          <p:cNvCxnSpPr>
            <a:cxnSpLocks/>
          </p:cNvCxnSpPr>
          <p:nvPr/>
        </p:nvCxnSpPr>
        <p:spPr>
          <a:xfrm flipH="1" flipV="1">
            <a:off x="2187744" y="3671299"/>
            <a:ext cx="631906" cy="643002"/>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BE24E06-1CCD-EFD3-C0CF-7EA96D6CB9F6}"/>
              </a:ext>
            </a:extLst>
          </p:cNvPr>
          <p:cNvSpPr txBox="1"/>
          <p:nvPr/>
        </p:nvSpPr>
        <p:spPr>
          <a:xfrm>
            <a:off x="3355765" y="4306067"/>
            <a:ext cx="49530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NZ" sz="2000">
                <a:solidFill>
                  <a:schemeClr val="tx2"/>
                </a:solidFill>
                <a:latin typeface="DM Sans Medium"/>
              </a:rPr>
              <a:t>Authentication Segment</a:t>
            </a:r>
            <a:endParaRPr lang="en-NZ" sz="1400" baseline="30000">
              <a:solidFill>
                <a:schemeClr val="tx2"/>
              </a:solidFill>
              <a:latin typeface="DM Sans Medium"/>
              <a:cs typeface="Arial"/>
            </a:endParaRPr>
          </a:p>
        </p:txBody>
      </p:sp>
      <p:sp>
        <p:nvSpPr>
          <p:cNvPr id="10" name="TextBox 9">
            <a:extLst>
              <a:ext uri="{FF2B5EF4-FFF2-40B4-BE49-F238E27FC236}">
                <a16:creationId xmlns:a16="http://schemas.microsoft.com/office/drawing/2014/main" id="{CB6A8134-EE9D-0128-F338-DE9657665052}"/>
              </a:ext>
            </a:extLst>
          </p:cNvPr>
          <p:cNvSpPr txBox="1"/>
          <p:nvPr/>
        </p:nvSpPr>
        <p:spPr>
          <a:xfrm>
            <a:off x="3605098" y="4734987"/>
            <a:ext cx="8143653"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NZ" sz="1400" dirty="0">
                <a:solidFill>
                  <a:srgbClr val="2A2C2E"/>
                </a:solidFill>
                <a:latin typeface="DM Sans"/>
                <a:cs typeface="Arial"/>
              </a:rPr>
              <a:t>Divested Trust Codes Global December 8, 2024</a:t>
            </a:r>
            <a:endParaRPr lang="en-US" dirty="0">
              <a:solidFill>
                <a:srgbClr val="000000"/>
              </a:solidFill>
              <a:latin typeface="Arial" panose="020B0604020202020204"/>
              <a:cs typeface="Arial"/>
            </a:endParaRPr>
          </a:p>
          <a:p>
            <a:pPr marL="285750" indent="-285750">
              <a:buFont typeface="Arial"/>
              <a:buChar char="•"/>
            </a:pPr>
            <a:r>
              <a:rPr lang="en-NZ" sz="1400" dirty="0">
                <a:solidFill>
                  <a:srgbClr val="2A2C2E"/>
                </a:solidFill>
                <a:latin typeface="DM Sans"/>
                <a:cs typeface="Arial"/>
              </a:rPr>
              <a:t>2024 operating loss of $1.2M (excluding impairments)</a:t>
            </a:r>
          </a:p>
          <a:p>
            <a:pPr marL="285750" indent="-285750">
              <a:buFont typeface="Arial"/>
              <a:buChar char="•"/>
            </a:pPr>
            <a:r>
              <a:rPr lang="en-NZ" sz="1400" dirty="0">
                <a:solidFill>
                  <a:srgbClr val="2A2C2E"/>
                </a:solidFill>
                <a:latin typeface="DM Sans"/>
                <a:cs typeface="Arial"/>
              </a:rPr>
              <a:t>Continuing to review ink strategy, which is less than 1% of total Company revenue  </a:t>
            </a:r>
            <a:endParaRPr lang="en-US" dirty="0">
              <a:cs typeface="Arial"/>
            </a:endParaRPr>
          </a:p>
          <a:p>
            <a:r>
              <a:rPr lang="en-NZ" sz="1400" dirty="0">
                <a:solidFill>
                  <a:srgbClr val="2A2C2E"/>
                </a:solidFill>
                <a:latin typeface="DM Sans"/>
                <a:cs typeface="Arial"/>
              </a:rPr>
              <a:t> </a:t>
            </a:r>
          </a:p>
          <a:p>
            <a:pPr marL="285750" indent="-285750">
              <a:buFont typeface="Arial"/>
              <a:buChar char="•"/>
            </a:pPr>
            <a:endParaRPr lang="en-NZ" sz="1400" dirty="0">
              <a:solidFill>
                <a:srgbClr val="2A2C2E"/>
              </a:solidFill>
              <a:latin typeface="DM Sans"/>
              <a:cs typeface="Arial"/>
            </a:endParaRPr>
          </a:p>
          <a:p>
            <a:pPr marL="285750" indent="-285750">
              <a:buFont typeface="Arial"/>
              <a:buChar char="•"/>
            </a:pPr>
            <a:endParaRPr lang="en-NZ" sz="1400" dirty="0">
              <a:solidFill>
                <a:srgbClr val="2A2C2E"/>
              </a:solidFill>
              <a:latin typeface="DM Sans"/>
              <a:cs typeface="Arial"/>
            </a:endParaRPr>
          </a:p>
        </p:txBody>
      </p:sp>
      <p:sp>
        <p:nvSpPr>
          <p:cNvPr id="13" name="TextBox 12">
            <a:extLst>
              <a:ext uri="{FF2B5EF4-FFF2-40B4-BE49-F238E27FC236}">
                <a16:creationId xmlns:a16="http://schemas.microsoft.com/office/drawing/2014/main" id="{4027CEB7-1460-30B1-F888-79AF2D8908CE}"/>
              </a:ext>
            </a:extLst>
          </p:cNvPr>
          <p:cNvSpPr txBox="1"/>
          <p:nvPr/>
        </p:nvSpPr>
        <p:spPr>
          <a:xfrm>
            <a:off x="2415596" y="5906071"/>
            <a:ext cx="9029279" cy="523220"/>
          </a:xfrm>
          <a:prstGeom prst="rect">
            <a:avLst/>
          </a:prstGeom>
          <a:noFill/>
        </p:spPr>
        <p:txBody>
          <a:bodyPr wrap="square" lIns="91440" tIns="45720" rIns="91440" bIns="45720" anchor="t">
            <a:spAutoFit/>
          </a:bodyPr>
          <a:lstStyle/>
          <a:p>
            <a:pPr marL="228600" indent="-228600" defTabSz="457200">
              <a:spcBef>
                <a:spcPct val="0"/>
              </a:spcBef>
              <a:spcAft>
                <a:spcPct val="0"/>
              </a:spcAft>
              <a:buAutoNum type="arabicParenBoth"/>
            </a:pPr>
            <a:r>
              <a:rPr lang="en-US" sz="700">
                <a:latin typeface="Arial"/>
              </a:rPr>
              <a:t>The term Adjusted EBITDA is a non-GAAP financial measure that the Company believes is useful to investors in evaluating its results.  Adjusted EBITDA represents EBITDA (net income (loss) before interest expense, income tax expense (benefit), depreciation and amortization) plus non-cash stock compensation expense, severance expense, unrealized gain on equity investment, loss on equity investment, impairments, change in fair value of contingent consideration, loss on sale of business and one-time professional expenses for acquisitions. For a reconciliation of this non-GAAP financial measure to the most comparable GAAP equivalent, net loss, see the Non-GAAP Reconciliation along with related footnotes, in the Appendix to this presentation.</a:t>
            </a:r>
          </a:p>
        </p:txBody>
      </p:sp>
      <p:pic>
        <p:nvPicPr>
          <p:cNvPr id="11" name="Picture 10" descr="A logo with a white letter in a circle&#10;&#10;Description automatically generated">
            <a:extLst>
              <a:ext uri="{FF2B5EF4-FFF2-40B4-BE49-F238E27FC236}">
                <a16:creationId xmlns:a16="http://schemas.microsoft.com/office/drawing/2014/main" id="{F4BD879C-1CDC-16F5-9768-AD08C928C699}"/>
              </a:ext>
            </a:extLst>
          </p:cNvPr>
          <p:cNvPicPr>
            <a:picLocks noChangeAspect="1"/>
          </p:cNvPicPr>
          <p:nvPr/>
        </p:nvPicPr>
        <p:blipFill>
          <a:blip r:embed="rId3"/>
          <a:stretch>
            <a:fillRect/>
          </a:stretch>
        </p:blipFill>
        <p:spPr>
          <a:xfrm>
            <a:off x="1014655" y="2365825"/>
            <a:ext cx="1214624" cy="1163639"/>
          </a:xfrm>
          <a:prstGeom prst="rect">
            <a:avLst/>
          </a:prstGeom>
        </p:spPr>
      </p:pic>
      <p:sp>
        <p:nvSpPr>
          <p:cNvPr id="14" name="The challenge……">
            <a:extLst>
              <a:ext uri="{FF2B5EF4-FFF2-40B4-BE49-F238E27FC236}">
                <a16:creationId xmlns:a16="http://schemas.microsoft.com/office/drawing/2014/main" id="{0477D926-E574-8F7A-71DD-D43A2422CA68}"/>
              </a:ext>
            </a:extLst>
          </p:cNvPr>
          <p:cNvSpPr txBox="1"/>
          <p:nvPr/>
        </p:nvSpPr>
        <p:spPr>
          <a:xfrm>
            <a:off x="1031688" y="6300056"/>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9" name="Picture 18" descr="A logo with a white letter in a circle&#10;&#10;Description automatically generated">
            <a:extLst>
              <a:ext uri="{FF2B5EF4-FFF2-40B4-BE49-F238E27FC236}">
                <a16:creationId xmlns:a16="http://schemas.microsoft.com/office/drawing/2014/main" id="{DB21418E-8BF1-AA14-01D4-91E7E272B6E0}"/>
              </a:ext>
            </a:extLst>
          </p:cNvPr>
          <p:cNvPicPr>
            <a:picLocks noChangeAspect="1"/>
          </p:cNvPicPr>
          <p:nvPr/>
        </p:nvPicPr>
        <p:blipFill>
          <a:blip r:embed="rId3"/>
          <a:stretch>
            <a:fillRect/>
          </a:stretch>
        </p:blipFill>
        <p:spPr>
          <a:xfrm>
            <a:off x="587828" y="6191266"/>
            <a:ext cx="362079" cy="346880"/>
          </a:xfrm>
          <a:prstGeom prst="rect">
            <a:avLst/>
          </a:prstGeom>
        </p:spPr>
      </p:pic>
    </p:spTree>
    <p:extLst>
      <p:ext uri="{BB962C8B-B14F-4D97-AF65-F5344CB8AC3E}">
        <p14:creationId xmlns:p14="http://schemas.microsoft.com/office/powerpoint/2010/main" val="3700059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Financials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a:spLocks/>
          </p:cNvSpPr>
          <p:nvPr/>
        </p:nvSpPr>
        <p:spPr>
          <a:xfrm>
            <a:off x="530598" y="2773940"/>
            <a:ext cx="6455990" cy="23981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panose="020B0604020202020204"/>
              </a:rPr>
              <a:t>Q4 2024 Financial Highlights </a:t>
            </a:r>
          </a:p>
          <a:p>
            <a:pPr marL="355600" indent="-355600">
              <a:lnSpc>
                <a:spcPct val="120000"/>
              </a:lnSpc>
              <a:buFont typeface="System Font Regular"/>
              <a:buChar char="–"/>
            </a:pPr>
            <a:r>
              <a:rPr lang="en-US" sz="2400">
                <a:solidFill>
                  <a:schemeClr val="bg1"/>
                </a:solidFill>
                <a:latin typeface="DM Sans"/>
                <a:cs typeface="Arial" panose="020B0604020202020204"/>
              </a:rPr>
              <a:t>Balance Sheet</a:t>
            </a:r>
          </a:p>
          <a:p>
            <a:pPr marL="355600" indent="-355600">
              <a:lnSpc>
                <a:spcPct val="120000"/>
              </a:lnSpc>
              <a:buFont typeface="System Font Regular"/>
              <a:buChar char="–"/>
            </a:pPr>
            <a:endParaRPr lang="en-US" sz="2400">
              <a:solidFill>
                <a:schemeClr val="bg1"/>
              </a:solidFill>
              <a:latin typeface="DM Sans"/>
              <a:cs typeface="Arial" panose="020B0604020202020204"/>
            </a:endParaRPr>
          </a:p>
          <a:p>
            <a:pPr marL="355600" indent="-355600">
              <a:lnSpc>
                <a:spcPct val="120000"/>
              </a:lnSpc>
              <a:buFont typeface="System Font Regular"/>
              <a:buChar char="–"/>
            </a:pPr>
            <a:endParaRPr lang="en-US" sz="2400">
              <a:solidFill>
                <a:schemeClr val="bg1"/>
              </a:solidFill>
              <a:latin typeface="DM Sans"/>
              <a:cs typeface="Arial" panose="020B0604020202020204"/>
            </a:endParaRPr>
          </a:p>
        </p:txBody>
      </p:sp>
      <p:sp>
        <p:nvSpPr>
          <p:cNvPr id="10" name="Rectangle 9">
            <a:extLst>
              <a:ext uri="{FF2B5EF4-FFF2-40B4-BE49-F238E27FC236}">
                <a16:creationId xmlns:a16="http://schemas.microsoft.com/office/drawing/2014/main" id="{6AC7EBAF-B0AD-4D4F-B8B3-6C457AC63887}"/>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4B031AEA-2DBA-8A48-9DA5-8F7D4C8BB86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6</a:t>
            </a:fld>
            <a:endParaRPr lang="en-US" sz="1200" b="1">
              <a:solidFill>
                <a:srgbClr val="42148C"/>
              </a:solidFill>
              <a:latin typeface="DM Sans" pitchFamily="2" charset="77"/>
            </a:endParaRPr>
          </a:p>
        </p:txBody>
      </p:sp>
      <p:pic>
        <p:nvPicPr>
          <p:cNvPr id="3" name="Picture 2" descr="A logo with a white letter in a circle&#10;&#10;Description automatically generated">
            <a:extLst>
              <a:ext uri="{FF2B5EF4-FFF2-40B4-BE49-F238E27FC236}">
                <a16:creationId xmlns:a16="http://schemas.microsoft.com/office/drawing/2014/main" id="{7443CE42-356F-F772-B6B2-46EB27B4A658}"/>
              </a:ext>
            </a:extLst>
          </p:cNvPr>
          <p:cNvPicPr>
            <a:picLocks noChangeAspect="1"/>
          </p:cNvPicPr>
          <p:nvPr/>
        </p:nvPicPr>
        <p:blipFill>
          <a:blip r:embed="rId2"/>
          <a:stretch>
            <a:fillRect/>
          </a:stretch>
        </p:blipFill>
        <p:spPr>
          <a:xfrm>
            <a:off x="543989" y="448001"/>
            <a:ext cx="1183774" cy="1134085"/>
          </a:xfrm>
          <a:prstGeom prst="rect">
            <a:avLst/>
          </a:prstGeom>
        </p:spPr>
      </p:pic>
    </p:spTree>
    <p:extLst>
      <p:ext uri="{BB962C8B-B14F-4D97-AF65-F5344CB8AC3E}">
        <p14:creationId xmlns:p14="http://schemas.microsoft.com/office/powerpoint/2010/main" val="89860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a:extLst>
              <a:ext uri="{FF2B5EF4-FFF2-40B4-BE49-F238E27FC236}">
                <a16:creationId xmlns:a16="http://schemas.microsoft.com/office/drawing/2014/main" id="{55DFC831-D319-C14F-A56A-068D72EE1186}"/>
              </a:ext>
            </a:extLst>
          </p:cNvPr>
          <p:cNvSpPr/>
          <p:nvPr/>
        </p:nvSpPr>
        <p:spPr>
          <a:xfrm>
            <a:off x="659077" y="820010"/>
            <a:ext cx="8009737"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372091" y="241827"/>
            <a:ext cx="9819397"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chemeClr val="accent2"/>
                </a:solidFill>
                <a:latin typeface="DM Sans Medium"/>
                <a:sym typeface="DM Sans Bold"/>
              </a:rPr>
              <a:t>Q4  Financial Highlights </a:t>
            </a:r>
          </a:p>
        </p:txBody>
      </p:sp>
      <p:sp>
        <p:nvSpPr>
          <p:cNvPr id="14" name="The challenge……">
            <a:extLst>
              <a:ext uri="{FF2B5EF4-FFF2-40B4-BE49-F238E27FC236}">
                <a16:creationId xmlns:a16="http://schemas.microsoft.com/office/drawing/2014/main" id="{EA584065-B449-0249-B67D-000FA04C3473}"/>
              </a:ext>
            </a:extLst>
          </p:cNvPr>
          <p:cNvSpPr txBox="1"/>
          <p:nvPr/>
        </p:nvSpPr>
        <p:spPr>
          <a:xfrm>
            <a:off x="772613" y="725255"/>
            <a:ext cx="7386001" cy="97968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chemeClr val="accent2"/>
                </a:solidFill>
                <a:latin typeface="DM Sans"/>
                <a:sym typeface="DM Sans Bold"/>
              </a:rPr>
              <a:t>Revenue</a:t>
            </a:r>
            <a:endParaRPr lang="en-NZ" sz="1900" b="1">
              <a:solidFill>
                <a:schemeClr val="accent2"/>
              </a:solidFill>
              <a:latin typeface="DM San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Decline largely related to previously announced discontinued contract in Premium services, and lack of Authentication segment growth</a:t>
            </a: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Proactive revenue decline primarily due to lower seasonal shipping volumes and shipping days in 2024 vs 2023</a:t>
            </a:r>
            <a:endParaRPr lang="en-US" sz="1400">
              <a:latin typeface="DM Sans" pitchFamily="2" charset="77"/>
              <a:ea typeface="+mj-ea"/>
              <a:cs typeface="+mj-cs"/>
            </a:endParaRPr>
          </a:p>
        </p:txBody>
      </p:sp>
      <p:cxnSp>
        <p:nvCxnSpPr>
          <p:cNvPr id="29" name="Straight Connector 28">
            <a:extLst>
              <a:ext uri="{FF2B5EF4-FFF2-40B4-BE49-F238E27FC236}">
                <a16:creationId xmlns:a16="http://schemas.microsoft.com/office/drawing/2014/main" id="{5C5EE81C-8E5E-714A-9361-6D6A8B176DC3}"/>
              </a:ext>
            </a:extLst>
          </p:cNvPr>
          <p:cNvCxnSpPr>
            <a:cxnSpLocks/>
          </p:cNvCxnSpPr>
          <p:nvPr/>
        </p:nvCxnSpPr>
        <p:spPr>
          <a:xfrm>
            <a:off x="635469" y="820238"/>
            <a:ext cx="0" cy="1172444"/>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55B98D4A-1675-5A49-A052-60AF0AE34E6A}"/>
              </a:ext>
            </a:extLst>
          </p:cNvPr>
          <p:cNvSpPr/>
          <p:nvPr/>
        </p:nvSpPr>
        <p:spPr>
          <a:xfrm>
            <a:off x="8798951" y="862267"/>
            <a:ext cx="1170000" cy="11700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he challenge……">
            <a:extLst>
              <a:ext uri="{FF2B5EF4-FFF2-40B4-BE49-F238E27FC236}">
                <a16:creationId xmlns:a16="http://schemas.microsoft.com/office/drawing/2014/main" id="{B372642B-284E-594C-BB4F-9059168902D8}"/>
              </a:ext>
            </a:extLst>
          </p:cNvPr>
          <p:cNvSpPr txBox="1"/>
          <p:nvPr/>
        </p:nvSpPr>
        <p:spPr>
          <a:xfrm>
            <a:off x="8808848" y="1038131"/>
            <a:ext cx="1170000" cy="110079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$7.7M</a:t>
            </a:r>
            <a:endParaRPr lang="en-US" sz="2000" b="1" spc="20">
              <a:solidFill>
                <a:schemeClr val="bg1"/>
              </a:solidFill>
              <a:latin typeface="DM Sans"/>
              <a:ea typeface="+mj-ea"/>
              <a:cs typeface="+mj-cs"/>
            </a:endParaRPr>
          </a:p>
          <a:p>
            <a:pPr algn="ctr">
              <a:spcAft>
                <a:spcPts val="300"/>
              </a:spcAft>
              <a:defRPr sz="3500">
                <a:solidFill>
                  <a:srgbClr val="42148C"/>
                </a:solidFill>
                <a:latin typeface="+mj-lt"/>
                <a:ea typeface="+mj-ea"/>
                <a:cs typeface="+mj-cs"/>
                <a:sym typeface="DM Sans Bold"/>
              </a:defRPr>
            </a:pPr>
            <a:endParaRPr lang="en-US" sz="2000" b="1" spc="20">
              <a:solidFill>
                <a:schemeClr val="bg1"/>
              </a:solidFill>
              <a:latin typeface="DM Sans"/>
              <a:ea typeface="+mj-ea"/>
              <a:cs typeface="+mj-cs"/>
            </a:endParaRPr>
          </a:p>
        </p:txBody>
      </p:sp>
      <p:sp>
        <p:nvSpPr>
          <p:cNvPr id="48" name="Pentagon 47">
            <a:extLst>
              <a:ext uri="{FF2B5EF4-FFF2-40B4-BE49-F238E27FC236}">
                <a16:creationId xmlns:a16="http://schemas.microsoft.com/office/drawing/2014/main" id="{33B1B16E-3661-3B4A-9D99-AA6558B932D9}"/>
              </a:ext>
            </a:extLst>
          </p:cNvPr>
          <p:cNvSpPr/>
          <p:nvPr/>
        </p:nvSpPr>
        <p:spPr>
          <a:xfrm>
            <a:off x="649209" y="4311075"/>
            <a:ext cx="2382990"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he challenge……">
            <a:extLst>
              <a:ext uri="{FF2B5EF4-FFF2-40B4-BE49-F238E27FC236}">
                <a16:creationId xmlns:a16="http://schemas.microsoft.com/office/drawing/2014/main" id="{8F96E2D3-3D5C-A449-A5CF-BB685AA85316}"/>
              </a:ext>
            </a:extLst>
          </p:cNvPr>
          <p:cNvSpPr txBox="1"/>
          <p:nvPr/>
        </p:nvSpPr>
        <p:spPr>
          <a:xfrm>
            <a:off x="835564" y="4248083"/>
            <a:ext cx="3979217" cy="94840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endParaRPr lang="en-NZ" sz="1900" b="1">
              <a:solidFill>
                <a:schemeClr val="tx2"/>
              </a:solidFill>
              <a:latin typeface="DM Sans"/>
              <a:sym typeface="DM Sans Bold"/>
            </a:endParaRPr>
          </a:p>
          <a:p>
            <a:pPr>
              <a:lnSpc>
                <a:spcPts val="3000"/>
              </a:lnSpc>
              <a:defRPr sz="3500">
                <a:solidFill>
                  <a:srgbClr val="42148C"/>
                </a:solidFill>
                <a:latin typeface="+mj-lt"/>
                <a:ea typeface="+mj-ea"/>
                <a:cs typeface="+mj-cs"/>
                <a:sym typeface="DM Sans Bold"/>
              </a:defRPr>
            </a:pPr>
            <a:r>
              <a:rPr lang="en-NZ" sz="1900" b="1">
                <a:solidFill>
                  <a:schemeClr val="tx2"/>
                </a:solidFill>
                <a:latin typeface="DM Sans"/>
                <a:sym typeface="DM Sans Bold"/>
              </a:rPr>
              <a:t>Net Loss</a:t>
            </a:r>
          </a:p>
        </p:txBody>
      </p:sp>
      <p:sp>
        <p:nvSpPr>
          <p:cNvPr id="60" name="The challenge……">
            <a:extLst>
              <a:ext uri="{FF2B5EF4-FFF2-40B4-BE49-F238E27FC236}">
                <a16:creationId xmlns:a16="http://schemas.microsoft.com/office/drawing/2014/main" id="{A1F65BAD-9AB1-6E43-9BCC-F42B6159C546}"/>
              </a:ext>
            </a:extLst>
          </p:cNvPr>
          <p:cNvSpPr txBox="1"/>
          <p:nvPr/>
        </p:nvSpPr>
        <p:spPr>
          <a:xfrm>
            <a:off x="6854863" y="3716339"/>
            <a:ext cx="1204127" cy="119132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pitchFamily="2" charset="77"/>
                <a:ea typeface="+mj-ea"/>
                <a:cs typeface="+mj-cs"/>
                <a:sym typeface="DM Sans Bold"/>
              </a:rPr>
              <a:t>($0.4M)</a:t>
            </a:r>
          </a:p>
        </p:txBody>
      </p:sp>
      <p:sp>
        <p:nvSpPr>
          <p:cNvPr id="65" name="The challenge……">
            <a:extLst>
              <a:ext uri="{FF2B5EF4-FFF2-40B4-BE49-F238E27FC236}">
                <a16:creationId xmlns:a16="http://schemas.microsoft.com/office/drawing/2014/main" id="{0F468334-FDC1-1E47-8475-D3B8AE2987B0}"/>
              </a:ext>
            </a:extLst>
          </p:cNvPr>
          <p:cNvSpPr txBox="1"/>
          <p:nvPr/>
        </p:nvSpPr>
        <p:spPr>
          <a:xfrm>
            <a:off x="7666384" y="4852896"/>
            <a:ext cx="1087681" cy="11234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a:ea typeface="+mj-ea"/>
                <a:cs typeface="+mj-cs"/>
                <a:sym typeface="DM Sans Bold"/>
              </a:rPr>
              <a:t>$3.1M</a:t>
            </a:r>
            <a:endParaRPr lang="en-US" sz="2200" b="1" spc="20">
              <a:solidFill>
                <a:schemeClr val="bg1"/>
              </a:solidFill>
              <a:latin typeface="DM Sans" pitchFamily="2" charset="77"/>
              <a:ea typeface="+mj-ea"/>
              <a:cs typeface="+mj-cs"/>
              <a:sym typeface="DM Sans Bold"/>
            </a:endParaRPr>
          </a:p>
        </p:txBody>
      </p:sp>
      <p:cxnSp>
        <p:nvCxnSpPr>
          <p:cNvPr id="67" name="Straight Connector 66">
            <a:extLst>
              <a:ext uri="{FF2B5EF4-FFF2-40B4-BE49-F238E27FC236}">
                <a16:creationId xmlns:a16="http://schemas.microsoft.com/office/drawing/2014/main" id="{536B4DC8-C449-BA42-87C9-946EAD5C33ED}"/>
              </a:ext>
            </a:extLst>
          </p:cNvPr>
          <p:cNvCxnSpPr>
            <a:cxnSpLocks/>
          </p:cNvCxnSpPr>
          <p:nvPr/>
        </p:nvCxnSpPr>
        <p:spPr>
          <a:xfrm>
            <a:off x="623538" y="4311075"/>
            <a:ext cx="0" cy="108000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5" name="Pentagon 44">
            <a:extLst>
              <a:ext uri="{FF2B5EF4-FFF2-40B4-BE49-F238E27FC236}">
                <a16:creationId xmlns:a16="http://schemas.microsoft.com/office/drawing/2014/main" id="{9E742710-9027-4542-BFBD-B53A7B27FEB1}"/>
              </a:ext>
            </a:extLst>
          </p:cNvPr>
          <p:cNvSpPr/>
          <p:nvPr/>
        </p:nvSpPr>
        <p:spPr>
          <a:xfrm>
            <a:off x="597519" y="2523264"/>
            <a:ext cx="7365170"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he challenge……">
            <a:extLst>
              <a:ext uri="{FF2B5EF4-FFF2-40B4-BE49-F238E27FC236}">
                <a16:creationId xmlns:a16="http://schemas.microsoft.com/office/drawing/2014/main" id="{02AA4E29-888B-9C4E-8818-B80BB9DC0FF0}"/>
              </a:ext>
            </a:extLst>
          </p:cNvPr>
          <p:cNvSpPr txBox="1"/>
          <p:nvPr/>
        </p:nvSpPr>
        <p:spPr>
          <a:xfrm>
            <a:off x="821388" y="2467802"/>
            <a:ext cx="6399476" cy="92066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chemeClr val="accent2"/>
                </a:solidFill>
                <a:latin typeface="DM Sans"/>
                <a:sym typeface="DM Sans Bold"/>
              </a:rPr>
              <a:t>Gross Profit</a:t>
            </a: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Continue to show improvements in Proactive Services margin %</a:t>
            </a:r>
            <a:endParaRPr lang="en-US" sz="1400">
              <a:solidFill>
                <a:srgbClr val="2A2C2E"/>
              </a:solidFill>
              <a:latin typeface="DM Sans"/>
              <a:ea typeface="+mj-ea"/>
              <a:cs typeface="+mj-cs"/>
            </a:endParaRPr>
          </a:p>
          <a:p>
            <a:pPr marL="285750" indent="-285750">
              <a:buFont typeface="Arial"/>
              <a:buChar char="•"/>
              <a:defRPr sz="3500">
                <a:solidFill>
                  <a:srgbClr val="42148C"/>
                </a:solidFill>
                <a:latin typeface="+mj-lt"/>
                <a:ea typeface="+mj-ea"/>
                <a:cs typeface="+mj-cs"/>
                <a:sym typeface="DM Sans Bold"/>
              </a:defRPr>
            </a:pPr>
            <a:r>
              <a:rPr lang="en-US" sz="1400">
                <a:solidFill>
                  <a:srgbClr val="2A2C2E"/>
                </a:solidFill>
                <a:latin typeface="DM Sans"/>
                <a:ea typeface="+mj-ea"/>
                <a:cs typeface="+mj-cs"/>
                <a:sym typeface="DM Sans Bold"/>
              </a:rPr>
              <a:t>Improvement more than offset by decline from previously announced discontinued higher margin premium contract</a:t>
            </a:r>
            <a:endParaRPr lang="en-US" sz="1400">
              <a:ea typeface="+mj-ea"/>
              <a:cs typeface="Arial" panose="020B0604020202020204"/>
            </a:endParaRPr>
          </a:p>
          <a:p>
            <a:pPr>
              <a:defRPr sz="3500">
                <a:solidFill>
                  <a:srgbClr val="42148C"/>
                </a:solidFill>
                <a:latin typeface="+mj-lt"/>
                <a:ea typeface="+mj-ea"/>
                <a:cs typeface="+mj-cs"/>
                <a:sym typeface="DM Sans Bold"/>
              </a:defRPr>
            </a:pPr>
            <a:endParaRPr lang="en-US" sz="1600">
              <a:solidFill>
                <a:srgbClr val="2A2C2E"/>
              </a:solidFill>
              <a:latin typeface="DM Sans"/>
              <a:ea typeface="+mj-ea"/>
              <a:cs typeface="+mj-cs"/>
            </a:endParaRPr>
          </a:p>
        </p:txBody>
      </p:sp>
      <p:cxnSp>
        <p:nvCxnSpPr>
          <p:cNvPr id="68" name="Straight Connector 67">
            <a:extLst>
              <a:ext uri="{FF2B5EF4-FFF2-40B4-BE49-F238E27FC236}">
                <a16:creationId xmlns:a16="http://schemas.microsoft.com/office/drawing/2014/main" id="{D3D99E79-CADF-EF4E-A1FE-FB21C1B6A9E3}"/>
              </a:ext>
            </a:extLst>
          </p:cNvPr>
          <p:cNvCxnSpPr>
            <a:cxnSpLocks/>
          </p:cNvCxnSpPr>
          <p:nvPr/>
        </p:nvCxnSpPr>
        <p:spPr>
          <a:xfrm>
            <a:off x="597519" y="2523263"/>
            <a:ext cx="0" cy="1170189"/>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626052CC-CE73-034E-BBF0-459ED47D86F3}"/>
              </a:ext>
            </a:extLst>
          </p:cNvPr>
          <p:cNvSpPr/>
          <p:nvPr/>
        </p:nvSpPr>
        <p:spPr>
          <a:xfrm>
            <a:off x="7982176" y="2372867"/>
            <a:ext cx="1411672" cy="135881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Aft>
                <a:spcPts val="300"/>
              </a:spcAft>
              <a:defRPr sz="3500">
                <a:solidFill>
                  <a:srgbClr val="42148C"/>
                </a:solidFill>
                <a:latin typeface="+mj-lt"/>
                <a:ea typeface="+mj-ea"/>
                <a:cs typeface="+mj-cs"/>
                <a:sym typeface="DM Sans Bold"/>
              </a:defRPr>
            </a:pPr>
            <a:r>
              <a:rPr lang="en-US" sz="1700" b="1" spc="20">
                <a:solidFill>
                  <a:schemeClr val="bg1"/>
                </a:solidFill>
                <a:latin typeface="DM Sans"/>
                <a:ea typeface="+mj-ea"/>
                <a:cs typeface="+mj-cs"/>
                <a:sym typeface="DM Sans Bold"/>
              </a:rPr>
              <a:t>$2.4M</a:t>
            </a:r>
            <a:endParaRPr lang="en-US" sz="1700" b="1" spc="20">
              <a:solidFill>
                <a:schemeClr val="bg1"/>
              </a:solidFill>
              <a:latin typeface="DM Sans" pitchFamily="2" charset="77"/>
              <a:ea typeface="+mj-ea"/>
              <a:cs typeface="+mj-cs"/>
              <a:sym typeface="DM Sans Bold"/>
            </a:endParaRPr>
          </a:p>
        </p:txBody>
      </p:sp>
      <p:sp>
        <p:nvSpPr>
          <p:cNvPr id="73" name="The challenge……">
            <a:extLst>
              <a:ext uri="{FF2B5EF4-FFF2-40B4-BE49-F238E27FC236}">
                <a16:creationId xmlns:a16="http://schemas.microsoft.com/office/drawing/2014/main" id="{FE46A988-BC8F-6E49-BD26-68214D085406}"/>
              </a:ext>
            </a:extLst>
          </p:cNvPr>
          <p:cNvSpPr txBox="1"/>
          <p:nvPr/>
        </p:nvSpPr>
        <p:spPr>
          <a:xfrm>
            <a:off x="9619405" y="2577735"/>
            <a:ext cx="1925026" cy="5312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chemeClr val="tx2"/>
                </a:solidFill>
                <a:latin typeface="DM Sans"/>
                <a:sym typeface="DM Sans Bold"/>
              </a:rPr>
              <a:t>32% compared to 33% in Q4 2023</a:t>
            </a:r>
            <a:endParaRPr lang="en-NZ" sz="1600" b="1">
              <a:solidFill>
                <a:schemeClr val="tx2"/>
              </a:solidFill>
              <a:highlight>
                <a:srgbClr val="FFFF00"/>
              </a:highlight>
              <a:latin typeface="DM Sans"/>
              <a:sym typeface="DM Sans Bold"/>
            </a:endParaRPr>
          </a:p>
        </p:txBody>
      </p:sp>
      <p:sp>
        <p:nvSpPr>
          <p:cNvPr id="3" name="TextBox 2">
            <a:extLst>
              <a:ext uri="{FF2B5EF4-FFF2-40B4-BE49-F238E27FC236}">
                <a16:creationId xmlns:a16="http://schemas.microsoft.com/office/drawing/2014/main" id="{04A69F91-0D3F-8FA4-1DB7-9DAABDE9ED18}"/>
              </a:ext>
            </a:extLst>
          </p:cNvPr>
          <p:cNvSpPr txBox="1"/>
          <p:nvPr/>
        </p:nvSpPr>
        <p:spPr>
          <a:xfrm>
            <a:off x="2554141" y="6155338"/>
            <a:ext cx="9029279" cy="630942"/>
          </a:xfrm>
          <a:prstGeom prst="rect">
            <a:avLst/>
          </a:prstGeom>
          <a:noFill/>
        </p:spPr>
        <p:txBody>
          <a:bodyPr wrap="square" lIns="91440" tIns="45720" rIns="91440" bIns="45720" anchor="t">
            <a:spAutoFit/>
          </a:bodyPr>
          <a:lstStyle/>
          <a:p>
            <a:pPr defTabSz="457200">
              <a:spcBef>
                <a:spcPct val="0"/>
              </a:spcBef>
              <a:spcAft>
                <a:spcPct val="0"/>
              </a:spcAft>
            </a:pPr>
            <a:r>
              <a:rPr lang="en-US" sz="700">
                <a:solidFill>
                  <a:schemeClr val="tx2"/>
                </a:solidFill>
                <a:latin typeface="Arial"/>
              </a:rPr>
              <a:t>(1) </a:t>
            </a:r>
            <a:r>
              <a:rPr lang="en-US" sz="700">
                <a:latin typeface="Arial"/>
              </a:rPr>
              <a:t>The term Adjusted EBITDA is a non-GAAP financial measure that the Company believes is useful to investors in evaluating its results.  Adjusted EBITDA represents EBITDA (net income (loss) before interest expense, income tax expense (benefit), depreciation and amortization) plus non-cash stock compensation expense, severance expense, unrealized gain on equity investment, loss on equity investment, impairments, change in fair value of contingent consideration, loss on sale of business and one-time professional expenses for acquisitions. For a reconciliation of this non-GAAP financial measure to the most comparable GAAP equivalent, net loss, see the Non-GAAP Reconciliation along with related footnotes, in the Appendix to this presentation.</a:t>
            </a:r>
          </a:p>
          <a:p>
            <a:pPr defTabSz="457200">
              <a:spcBef>
                <a:spcPct val="0"/>
              </a:spcBef>
              <a:spcAft>
                <a:spcPct val="0"/>
              </a:spcAft>
            </a:pPr>
            <a:endParaRPr lang="en-US" sz="700">
              <a:solidFill>
                <a:schemeClr val="tx2"/>
              </a:solidFill>
              <a:latin typeface="Arial"/>
            </a:endParaRPr>
          </a:p>
        </p:txBody>
      </p:sp>
      <p:sp>
        <p:nvSpPr>
          <p:cNvPr id="39" name="Rectangle 38">
            <a:extLst>
              <a:ext uri="{FF2B5EF4-FFF2-40B4-BE49-F238E27FC236}">
                <a16:creationId xmlns:a16="http://schemas.microsoft.com/office/drawing/2014/main" id="{3220956F-D8B3-084C-B94C-723571D2801D}"/>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he challenge……">
            <a:extLst>
              <a:ext uri="{FF2B5EF4-FFF2-40B4-BE49-F238E27FC236}">
                <a16:creationId xmlns:a16="http://schemas.microsoft.com/office/drawing/2014/main" id="{FA0B9AB8-CFBE-4549-A959-2E8A4686EC9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7</a:t>
            </a:fld>
            <a:endParaRPr lang="en-US" sz="1200" b="1">
              <a:solidFill>
                <a:schemeClr val="bg1"/>
              </a:solidFill>
              <a:latin typeface="DM Sans" pitchFamily="2" charset="77"/>
            </a:endParaRPr>
          </a:p>
        </p:txBody>
      </p:sp>
      <p:cxnSp>
        <p:nvCxnSpPr>
          <p:cNvPr id="41" name="Straight Connector 40">
            <a:extLst>
              <a:ext uri="{FF2B5EF4-FFF2-40B4-BE49-F238E27FC236}">
                <a16:creationId xmlns:a16="http://schemas.microsoft.com/office/drawing/2014/main" id="{5983DBFC-FD6A-994C-8C6B-882E3C6BD801}"/>
              </a:ext>
            </a:extLst>
          </p:cNvPr>
          <p:cNvCxnSpPr>
            <a:cxnSpLocks/>
          </p:cNvCxnSpPr>
          <p:nvPr/>
        </p:nvCxnSpPr>
        <p:spPr>
          <a:xfrm>
            <a:off x="712345" y="5988740"/>
            <a:ext cx="10965232" cy="0"/>
          </a:xfrm>
          <a:prstGeom prst="line">
            <a:avLst/>
          </a:prstGeom>
          <a:ln w="12700">
            <a:solidFill>
              <a:srgbClr val="2A2C2E"/>
            </a:soli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F87AA231-880A-9546-8A6E-82FFE2AE2FC0}"/>
              </a:ext>
            </a:extLst>
          </p:cNvPr>
          <p:cNvSpPr/>
          <p:nvPr/>
        </p:nvSpPr>
        <p:spPr>
          <a:xfrm>
            <a:off x="3113592" y="4325491"/>
            <a:ext cx="1138231" cy="1081727"/>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($0.5M)</a:t>
            </a:r>
          </a:p>
        </p:txBody>
      </p:sp>
      <p:sp>
        <p:nvSpPr>
          <p:cNvPr id="5" name="Oval 4">
            <a:extLst>
              <a:ext uri="{FF2B5EF4-FFF2-40B4-BE49-F238E27FC236}">
                <a16:creationId xmlns:a16="http://schemas.microsoft.com/office/drawing/2014/main" id="{20051032-47D4-5E21-E690-8ED114DF9660}"/>
              </a:ext>
            </a:extLst>
          </p:cNvPr>
          <p:cNvSpPr/>
          <p:nvPr/>
        </p:nvSpPr>
        <p:spPr>
          <a:xfrm>
            <a:off x="9006880" y="4144884"/>
            <a:ext cx="1256984" cy="1269752"/>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$0.5M</a:t>
            </a:r>
          </a:p>
        </p:txBody>
      </p:sp>
      <p:sp>
        <p:nvSpPr>
          <p:cNvPr id="6" name="Pentagon 47">
            <a:extLst>
              <a:ext uri="{FF2B5EF4-FFF2-40B4-BE49-F238E27FC236}">
                <a16:creationId xmlns:a16="http://schemas.microsoft.com/office/drawing/2014/main" id="{D85D9C6B-8AD0-1504-A221-C817C7C5FA8F}"/>
              </a:ext>
            </a:extLst>
          </p:cNvPr>
          <p:cNvSpPr/>
          <p:nvPr/>
        </p:nvSpPr>
        <p:spPr>
          <a:xfrm>
            <a:off x="4961345" y="4311075"/>
            <a:ext cx="3993846"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F5311026-0B9A-0768-8962-3BBABFA4D42E}"/>
              </a:ext>
            </a:extLst>
          </p:cNvPr>
          <p:cNvSpPr txBox="1"/>
          <p:nvPr/>
        </p:nvSpPr>
        <p:spPr>
          <a:xfrm>
            <a:off x="5166545" y="4445717"/>
            <a:ext cx="3575495" cy="76201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US" sz="1900" b="1">
                <a:solidFill>
                  <a:schemeClr val="tx2"/>
                </a:solidFill>
                <a:latin typeface="DM Sans"/>
                <a:sym typeface="DM Sans Bold"/>
              </a:rPr>
              <a:t>Adjusted EBITDA</a:t>
            </a:r>
            <a:r>
              <a:rPr lang="en-US" sz="1900" b="1" baseline="30000">
                <a:solidFill>
                  <a:schemeClr val="tx2"/>
                </a:solidFill>
                <a:latin typeface="DM Sans"/>
                <a:sym typeface="DM Sans Bold"/>
              </a:rPr>
              <a:t>(1)</a:t>
            </a:r>
            <a:endParaRPr lang="en-US" sz="3500" baseline="30000">
              <a:solidFill>
                <a:schemeClr val="tx2"/>
              </a:solidFill>
              <a:latin typeface="Arial" panose="020B0604020202020204"/>
              <a:cs typeface="Arial" panose="020B0604020202020204"/>
              <a:sym typeface="DM Sans Bold"/>
            </a:endParaRPr>
          </a:p>
          <a:p>
            <a:pPr>
              <a:defRPr sz="3500">
                <a:solidFill>
                  <a:srgbClr val="42148C"/>
                </a:solidFill>
                <a:latin typeface="+mj-lt"/>
                <a:ea typeface="+mj-ea"/>
                <a:cs typeface="+mj-cs"/>
                <a:sym typeface="DM Sans Bold"/>
              </a:defRPr>
            </a:pPr>
            <a:r>
              <a:rPr lang="en-US" sz="1400">
                <a:solidFill>
                  <a:srgbClr val="2A2C2E"/>
                </a:solidFill>
                <a:latin typeface="DM Sans" pitchFamily="2" charset="0"/>
                <a:ea typeface="+mj-ea"/>
                <a:cs typeface="Segoe UI"/>
              </a:rPr>
              <a:t>Improvement of $0.5M 2024 vs 2023</a:t>
            </a:r>
            <a:endParaRPr lang="en-US" sz="1400">
              <a:solidFill>
                <a:srgbClr val="000000"/>
              </a:solidFill>
              <a:latin typeface="DM Sans" pitchFamily="2" charset="0"/>
              <a:ea typeface="+mj-ea"/>
              <a:cs typeface="Segoe UI"/>
            </a:endParaRPr>
          </a:p>
          <a:p>
            <a:pPr>
              <a:lnSpc>
                <a:spcPts val="3000"/>
              </a:lnSpc>
              <a:defRPr sz="3500">
                <a:solidFill>
                  <a:srgbClr val="42148C"/>
                </a:solidFill>
                <a:latin typeface="+mj-lt"/>
                <a:ea typeface="+mj-ea"/>
                <a:cs typeface="+mj-cs"/>
                <a:sym typeface="DM Sans Bold"/>
              </a:defRPr>
            </a:pPr>
            <a:endParaRPr lang="en-NZ" sz="1900">
              <a:solidFill>
                <a:srgbClr val="2A2C2E"/>
              </a:solidFill>
              <a:ea typeface="+mj-ea"/>
              <a:cs typeface="Arial"/>
            </a:endParaRPr>
          </a:p>
        </p:txBody>
      </p:sp>
      <p:cxnSp>
        <p:nvCxnSpPr>
          <p:cNvPr id="9" name="Straight Connector 8">
            <a:extLst>
              <a:ext uri="{FF2B5EF4-FFF2-40B4-BE49-F238E27FC236}">
                <a16:creationId xmlns:a16="http://schemas.microsoft.com/office/drawing/2014/main" id="{2F50C222-C856-2DE9-060C-1AEFD03BD40A}"/>
              </a:ext>
            </a:extLst>
          </p:cNvPr>
          <p:cNvCxnSpPr>
            <a:cxnSpLocks/>
          </p:cNvCxnSpPr>
          <p:nvPr/>
        </p:nvCxnSpPr>
        <p:spPr>
          <a:xfrm>
            <a:off x="4913729" y="4311075"/>
            <a:ext cx="0" cy="108000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060E7465-8504-EAE3-F7D4-5533B3C09746}"/>
              </a:ext>
            </a:extLst>
          </p:cNvPr>
          <p:cNvSpPr txBox="1"/>
          <p:nvPr/>
        </p:nvSpPr>
        <p:spPr>
          <a:xfrm>
            <a:off x="1031688" y="6350856"/>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12" name="Picture 11" descr="A logo with a white letter in a circle&#10;&#10;Description automatically generated">
            <a:extLst>
              <a:ext uri="{FF2B5EF4-FFF2-40B4-BE49-F238E27FC236}">
                <a16:creationId xmlns:a16="http://schemas.microsoft.com/office/drawing/2014/main" id="{B1FBA25D-5C7D-5D5D-8B93-18444D58DCFF}"/>
              </a:ext>
            </a:extLst>
          </p:cNvPr>
          <p:cNvPicPr>
            <a:picLocks noChangeAspect="1"/>
          </p:cNvPicPr>
          <p:nvPr/>
        </p:nvPicPr>
        <p:blipFill>
          <a:blip r:embed="rId2"/>
          <a:stretch>
            <a:fillRect/>
          </a:stretch>
        </p:blipFill>
        <p:spPr>
          <a:xfrm>
            <a:off x="587828" y="6242066"/>
            <a:ext cx="362079" cy="346880"/>
          </a:xfrm>
          <a:prstGeom prst="rect">
            <a:avLst/>
          </a:prstGeom>
        </p:spPr>
      </p:pic>
    </p:spTree>
    <p:extLst>
      <p:ext uri="{BB962C8B-B14F-4D97-AF65-F5344CB8AC3E}">
        <p14:creationId xmlns:p14="http://schemas.microsoft.com/office/powerpoint/2010/main" val="2583687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46776FE-D3AF-D241-B68D-5F475BBBE032}"/>
              </a:ext>
            </a:extLst>
          </p:cNvPr>
          <p:cNvGraphicFramePr>
            <a:graphicFrameLocks noGrp="1"/>
          </p:cNvGraphicFramePr>
          <p:nvPr>
            <p:extLst>
              <p:ext uri="{D42A27DB-BD31-4B8C-83A1-F6EECF244321}">
                <p14:modId xmlns:p14="http://schemas.microsoft.com/office/powerpoint/2010/main" val="523835448"/>
              </p:ext>
            </p:extLst>
          </p:nvPr>
        </p:nvGraphicFramePr>
        <p:xfrm>
          <a:off x="340658" y="259976"/>
          <a:ext cx="11596173" cy="6023937"/>
        </p:xfrm>
        <a:graphic>
          <a:graphicData uri="http://schemas.openxmlformats.org/drawingml/2006/table">
            <a:tbl>
              <a:tblPr firstRow="1" bandRow="1">
                <a:tableStyleId>{5C22544A-7EE6-4342-B048-85BDC9FD1C3A}</a:tableStyleId>
              </a:tblPr>
              <a:tblGrid>
                <a:gridCol w="4118161">
                  <a:extLst>
                    <a:ext uri="{9D8B030D-6E8A-4147-A177-3AD203B41FA5}">
                      <a16:colId xmlns:a16="http://schemas.microsoft.com/office/drawing/2014/main" val="3573797054"/>
                    </a:ext>
                  </a:extLst>
                </a:gridCol>
                <a:gridCol w="3637593">
                  <a:extLst>
                    <a:ext uri="{9D8B030D-6E8A-4147-A177-3AD203B41FA5}">
                      <a16:colId xmlns:a16="http://schemas.microsoft.com/office/drawing/2014/main" val="752724402"/>
                    </a:ext>
                  </a:extLst>
                </a:gridCol>
                <a:gridCol w="316208">
                  <a:extLst>
                    <a:ext uri="{9D8B030D-6E8A-4147-A177-3AD203B41FA5}">
                      <a16:colId xmlns:a16="http://schemas.microsoft.com/office/drawing/2014/main" val="2931773047"/>
                    </a:ext>
                  </a:extLst>
                </a:gridCol>
                <a:gridCol w="3524211">
                  <a:extLst>
                    <a:ext uri="{9D8B030D-6E8A-4147-A177-3AD203B41FA5}">
                      <a16:colId xmlns:a16="http://schemas.microsoft.com/office/drawing/2014/main" val="3673505265"/>
                    </a:ext>
                  </a:extLst>
                </a:gridCol>
              </a:tblGrid>
              <a:tr h="6995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a:solidFill>
                          <a:srgbClr val="42148C"/>
                        </a:solidFill>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600" b="0" i="0" spc="40" baseline="0">
                        <a:solidFill>
                          <a:schemeClr val="tx1"/>
                        </a:solidFill>
                        <a:latin typeface="DM Sans Medium"/>
                      </a:endParaRPr>
                    </a:p>
                    <a:p>
                      <a:pPr lvl="0" algn="ctr">
                        <a:buNone/>
                      </a:pPr>
                      <a:r>
                        <a:rPr lang="en-US" sz="1600" b="0" i="0" spc="40" baseline="0">
                          <a:solidFill>
                            <a:schemeClr val="tx1"/>
                          </a:solidFill>
                          <a:latin typeface="DM Sans Medium"/>
                        </a:rPr>
                        <a:t>December 31, 2024</a:t>
                      </a:r>
                    </a:p>
                    <a:p>
                      <a:pPr algn="ctr"/>
                      <a:endParaRPr lang="en-US" sz="1000" b="0" i="0" spc="40" baseline="0">
                        <a:solidFill>
                          <a:schemeClr val="tx1"/>
                        </a:solidFill>
                        <a:latin typeface="DM Sans Medium"/>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accent3">
                        <a:lumMod val="60000"/>
                        <a:lumOff val="40000"/>
                      </a:schemeClr>
                    </a:solidFill>
                  </a:tcPr>
                </a:tc>
                <a:tc>
                  <a:txBody>
                    <a:bodyPr/>
                    <a:lstStyle/>
                    <a:p>
                      <a:pPr algn="r"/>
                      <a:endParaRPr lang="en-US" sz="1400" b="0" i="0">
                        <a:latin typeface="DM Sans Medium" pitchFamily="2" charset="77"/>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r>
                        <a:rPr lang="en-US" sz="1600" b="0" i="0" kern="1200" spc="40" baseline="0">
                          <a:solidFill>
                            <a:schemeClr val="lt1"/>
                          </a:solidFill>
                          <a:latin typeface="DM Sans Medium"/>
                          <a:ea typeface="+mn-ea"/>
                          <a:cs typeface="+mn-cs"/>
                        </a:rPr>
                        <a:t>December 31, 2023</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400936496"/>
                  </a:ext>
                </a:extLst>
              </a:tr>
              <a:tr h="351666">
                <a:tc>
                  <a:txBody>
                    <a:bodyPr/>
                    <a:lstStyle/>
                    <a:p>
                      <a:pPr lvl="0">
                        <a:buNone/>
                      </a:pPr>
                      <a:r>
                        <a:rPr lang="en-US" sz="1600" b="1" i="0">
                          <a:solidFill>
                            <a:schemeClr val="tx2"/>
                          </a:solidFill>
                          <a:latin typeface="DM Sans"/>
                        </a:rPr>
                        <a:t>Assets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a:lstStyle/>
                    <a:p>
                      <a:pPr lvl="0" algn="r">
                        <a:lnSpc>
                          <a:spcPts val="1600"/>
                        </a:lnSpc>
                        <a:buNone/>
                      </a:pPr>
                      <a:endParaRPr lang="en-US" sz="900" b="0" i="0" spc="30" baseline="0">
                        <a:solidFill>
                          <a:schemeClr val="tx1"/>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3">
                        <a:alpha val="20000"/>
                      </a:schemeClr>
                    </a:solidFill>
                  </a:tcPr>
                </a:tc>
                <a:extLst>
                  <a:ext uri="{0D108BD9-81ED-4DB2-BD59-A6C34878D82A}">
                    <a16:rowId xmlns:a16="http://schemas.microsoft.com/office/drawing/2014/main" val="4120237704"/>
                  </a:ext>
                </a:extLst>
              </a:tr>
              <a:tr h="351666">
                <a:tc>
                  <a:txBody>
                    <a:bodyPr/>
                    <a:lstStyle/>
                    <a:p>
                      <a:pPr lvl="0">
                        <a:buNone/>
                      </a:pPr>
                      <a:r>
                        <a:rPr lang="en-US" sz="1600" b="0" i="0">
                          <a:solidFill>
                            <a:srgbClr val="2A2C2E"/>
                          </a:solidFill>
                          <a:latin typeface="DM Sans"/>
                        </a:rPr>
                        <a:t>Cash and cash equivalents</a:t>
                      </a:r>
                      <a:endParaRPr lang="en-US" sz="1600">
                        <a:solidFill>
                          <a:srgbClr val="2A2C2E"/>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$2,823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$3,095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3023029331"/>
                  </a:ext>
                </a:extLst>
              </a:tr>
              <a:tr h="854264">
                <a:tc>
                  <a:txBody>
                    <a:bodyPr/>
                    <a:lstStyle/>
                    <a:p>
                      <a:r>
                        <a:rPr lang="en-US" sz="1600" b="0" i="0">
                          <a:solidFill>
                            <a:srgbClr val="2A2C2E"/>
                          </a:solidFill>
                          <a:latin typeface="DM Sans"/>
                        </a:rPr>
                        <a:t>Accounts receivable and unbilled revenue</a:t>
                      </a:r>
                    </a:p>
                    <a:p>
                      <a:r>
                        <a:rPr lang="en-US" sz="1600" b="0" i="0">
                          <a:solidFill>
                            <a:srgbClr val="2A2C2E"/>
                          </a:solidFill>
                          <a:latin typeface="DM Sans"/>
                        </a:rPr>
                        <a:t>Intangible assets &amp; Goodwill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3,369</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9,353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4,299</a:t>
                      </a:r>
                    </a:p>
                    <a:p>
                      <a:pPr lvl="0" algn="r">
                        <a:lnSpc>
                          <a:spcPts val="1600"/>
                        </a:lnSpc>
                        <a:buNone/>
                      </a:pPr>
                      <a:endParaRPr lang="en-US" sz="1600" b="0" i="0" spc="30" baseline="0">
                        <a:solidFill>
                          <a:srgbClr val="2A2C2E"/>
                        </a:solidFill>
                        <a:latin typeface="DM Sans"/>
                      </a:endParaRPr>
                    </a:p>
                    <a:p>
                      <a:pPr lvl="0" algn="r">
                        <a:lnSpc>
                          <a:spcPts val="1600"/>
                        </a:lnSpc>
                        <a:buNone/>
                      </a:pPr>
                      <a:r>
                        <a:rPr lang="en-US" sz="1600" b="0" i="0" spc="30" baseline="0">
                          <a:solidFill>
                            <a:srgbClr val="2A2C2E"/>
                          </a:solidFill>
                          <a:latin typeface="DM Sans"/>
                        </a:rPr>
                        <a:t>12,311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2068308372"/>
                  </a:ext>
                </a:extLst>
              </a:tr>
              <a:tr h="351666">
                <a:tc>
                  <a:txBody>
                    <a:bodyPr/>
                    <a:lstStyle/>
                    <a:p>
                      <a:r>
                        <a:rPr lang="en-US" sz="1600" b="0" i="0">
                          <a:solidFill>
                            <a:srgbClr val="2A2C2E"/>
                          </a:solidFill>
                          <a:latin typeface="DM Sans"/>
                        </a:rPr>
                        <a:t>Other assets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522</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1,000</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92901298"/>
                  </a:ext>
                </a:extLst>
              </a:tr>
              <a:tr h="351666">
                <a:tc>
                  <a:txBody>
                    <a:bodyPr/>
                    <a:lstStyle/>
                    <a:p>
                      <a:r>
                        <a:rPr lang="en-US" sz="1600" b="1" i="0">
                          <a:solidFill>
                            <a:schemeClr val="tx1"/>
                          </a:solidFill>
                          <a:latin typeface="DM Sans"/>
                        </a:rPr>
                        <a:t>Total Assets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algn="r"/>
                      <a:r>
                        <a:rPr lang="en-US" sz="1600" b="1" i="0" spc="30" baseline="0">
                          <a:solidFill>
                            <a:schemeClr val="tx1"/>
                          </a:solidFill>
                          <a:latin typeface="DM Sans"/>
                        </a:rPr>
                        <a:t>$16,067</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algn="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algn="r"/>
                      <a:r>
                        <a:rPr lang="en-US" sz="1600" b="1" i="0" spc="30" baseline="0">
                          <a:solidFill>
                            <a:schemeClr val="tx1"/>
                          </a:solidFill>
                          <a:latin typeface="DM Sans"/>
                        </a:rPr>
                        <a:t>$20,705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728185527"/>
                  </a:ext>
                </a:extLst>
              </a:tr>
              <a:tr h="1137029">
                <a:tc>
                  <a:txBody>
                    <a:bodyPr/>
                    <a:lstStyle/>
                    <a:p>
                      <a:pPr>
                        <a:lnSpc>
                          <a:spcPts val="1600"/>
                        </a:lnSpc>
                      </a:pPr>
                      <a:r>
                        <a:rPr lang="en-US" sz="1600" b="1" i="0">
                          <a:solidFill>
                            <a:schemeClr val="tx2"/>
                          </a:solidFill>
                          <a:latin typeface="DM Sans"/>
                        </a:rPr>
                        <a:t>Current Liabilities</a:t>
                      </a:r>
                    </a:p>
                    <a:p>
                      <a:pPr>
                        <a:lnSpc>
                          <a:spcPts val="1600"/>
                        </a:lnSpc>
                      </a:pPr>
                      <a:r>
                        <a:rPr lang="en-US" sz="1400" b="0" i="0">
                          <a:solidFill>
                            <a:srgbClr val="2A2C2E"/>
                          </a:solidFill>
                          <a:latin typeface="DM Sans"/>
                        </a:rPr>
                        <a:t>Accounts payable, accrued exp, current lease exp and contingent consideration  </a:t>
                      </a:r>
                    </a:p>
                    <a:p>
                      <a:pPr>
                        <a:lnSpc>
                          <a:spcPts val="1600"/>
                        </a:lnSpc>
                      </a:pPr>
                      <a:r>
                        <a:rPr lang="en-US" sz="1400" b="0" i="0">
                          <a:solidFill>
                            <a:srgbClr val="2A2C2E"/>
                          </a:solidFill>
                          <a:latin typeface="DM Sans"/>
                        </a:rPr>
                        <a:t>Current portion of debt</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$3,739</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$4,641</a:t>
                      </a:r>
                    </a:p>
                    <a:p>
                      <a:pPr marL="0" marR="0" lvl="0" indent="0" algn="r" defTabSz="914400" rtl="0" eaLnBrk="1" fontAlgn="auto" latinLnBrk="0" hangingPunct="1">
                        <a:lnSpc>
                          <a:spcPts val="1600"/>
                        </a:lnSpc>
                        <a:spcBef>
                          <a:spcPts val="0"/>
                        </a:spcBef>
                        <a:spcAft>
                          <a:spcPts val="0"/>
                        </a:spcAft>
                        <a:buClrTx/>
                        <a:buSzTx/>
                        <a:buFontTx/>
                        <a:buNone/>
                        <a:tabLst/>
                        <a:defRPr/>
                      </a:pPr>
                      <a:endParaRPr lang="en-US" sz="1600" b="0" i="0" spc="30" baseline="0">
                        <a:solidFill>
                          <a:srgbClr val="2A2C2E"/>
                        </a:solidFill>
                        <a:latin typeface="DM Sans"/>
                      </a:endParaRPr>
                    </a:p>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4152926118"/>
                  </a:ext>
                </a:extLst>
              </a:tr>
              <a:tr h="839462">
                <a:tc>
                  <a:txBody>
                    <a:bodyPr/>
                    <a:lstStyle/>
                    <a:p>
                      <a:pPr>
                        <a:lnSpc>
                          <a:spcPts val="1600"/>
                        </a:lnSpc>
                      </a:pPr>
                      <a:r>
                        <a:rPr lang="en-US" sz="1600" b="1" i="0">
                          <a:solidFill>
                            <a:schemeClr val="tx1"/>
                          </a:solidFill>
                          <a:latin typeface="DM Sans"/>
                        </a:rPr>
                        <a:t>Non-Current Liabilities</a:t>
                      </a:r>
                    </a:p>
                    <a:p>
                      <a:pPr>
                        <a:lnSpc>
                          <a:spcPts val="1600"/>
                        </a:lnSpc>
                      </a:pPr>
                      <a:r>
                        <a:rPr lang="en-US" sz="1400" b="0" i="0">
                          <a:solidFill>
                            <a:srgbClr val="2A2C2E"/>
                          </a:solidFill>
                          <a:latin typeface="DM Sans"/>
                        </a:rPr>
                        <a:t>Long term portion of debt &amp; Convertible Note</a:t>
                      </a:r>
                    </a:p>
                    <a:p>
                      <a:pPr>
                        <a:lnSpc>
                          <a:spcPts val="1600"/>
                        </a:lnSpc>
                      </a:pPr>
                      <a:r>
                        <a:rPr lang="en-US" sz="1400" b="0" i="0">
                          <a:solidFill>
                            <a:srgbClr val="2A2C2E"/>
                          </a:solidFill>
                          <a:latin typeface="DM Sans"/>
                        </a:rPr>
                        <a:t>Other long-term liabilities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1,475</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i="0" spc="30" baseline="0">
                          <a:solidFill>
                            <a:srgbClr val="2A2C2E"/>
                          </a:solidFill>
                          <a:latin typeface="DM Sans"/>
                        </a:rPr>
                        <a:t>139</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0" i="0" spc="30" baseline="0">
                        <a:solidFill>
                          <a:srgbClr val="42148C"/>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1,975</a:t>
                      </a:r>
                    </a:p>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1,058</a:t>
                      </a:r>
                      <a:endParaRPr lang="en-US" sz="1600">
                        <a:solidFill>
                          <a:srgbClr val="2A2C2E"/>
                        </a:solidFill>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520212608"/>
                  </a:ext>
                </a:extLst>
              </a:tr>
              <a:tr h="351666">
                <a:tc>
                  <a:txBody>
                    <a:bodyPr/>
                    <a:lstStyle/>
                    <a:p>
                      <a:r>
                        <a:rPr lang="en-US" sz="1600" b="1" i="0">
                          <a:solidFill>
                            <a:schemeClr val="tx1"/>
                          </a:solidFill>
                          <a:latin typeface="DM Sans"/>
                        </a:rPr>
                        <a:t>Total Liabilities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$5,853</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$8,174</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261381337"/>
                  </a:ext>
                </a:extLst>
              </a:tr>
              <a:tr h="351666">
                <a:tc>
                  <a:txBody>
                    <a:bodyPr/>
                    <a:lstStyle/>
                    <a:p>
                      <a:r>
                        <a:rPr lang="en-US" sz="1600" b="1" i="0">
                          <a:solidFill>
                            <a:schemeClr val="tx1"/>
                          </a:solidFill>
                          <a:latin typeface="DM Sans"/>
                        </a:rPr>
                        <a:t>Total Stockholders’ Equity</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$10,214</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chemeClr val="tx1"/>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$12,531</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10000"/>
                      </a:schemeClr>
                    </a:solidFill>
                  </a:tcPr>
                </a:tc>
                <a:extLst>
                  <a:ext uri="{0D108BD9-81ED-4DB2-BD59-A6C34878D82A}">
                    <a16:rowId xmlns:a16="http://schemas.microsoft.com/office/drawing/2014/main" val="2895725124"/>
                  </a:ext>
                </a:extLst>
              </a:tr>
              <a:tr h="351666">
                <a:tc>
                  <a:txBody>
                    <a:bodyPr/>
                    <a:lstStyle/>
                    <a:p>
                      <a:r>
                        <a:rPr lang="en-US" sz="1600" b="1" i="0">
                          <a:solidFill>
                            <a:schemeClr val="tx1"/>
                          </a:solidFill>
                          <a:latin typeface="DM Sans"/>
                        </a:rPr>
                        <a:t>Total Liabilities and Stockholders’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algn="r"/>
                      <a:r>
                        <a:rPr lang="en-US" sz="1600" b="1" i="0" spc="30" baseline="0">
                          <a:solidFill>
                            <a:schemeClr val="tx1"/>
                          </a:solidFill>
                          <a:latin typeface="DM Sans"/>
                        </a:rPr>
                        <a:t>$16,067</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chemeClr val="tx1"/>
                        </a:solidFill>
                        <a:latin typeface="DM Sans"/>
                      </a:endParaRPr>
                    </a:p>
                  </a:txBody>
                  <a:tcPr anchor="b">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chemeClr val="tx1"/>
                          </a:solidFill>
                          <a:latin typeface="DM Sans"/>
                        </a:rPr>
                        <a:t>$20,705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20000"/>
                      </a:schemeClr>
                    </a:solidFill>
                  </a:tcPr>
                </a:tc>
                <a:extLst>
                  <a:ext uri="{0D108BD9-81ED-4DB2-BD59-A6C34878D82A}">
                    <a16:rowId xmlns:a16="http://schemas.microsoft.com/office/drawing/2014/main" val="2448358138"/>
                  </a:ext>
                </a:extLst>
              </a:tr>
            </a:tbl>
          </a:graphicData>
        </a:graphic>
      </p:graphicFrame>
      <p:sp>
        <p:nvSpPr>
          <p:cNvPr id="2" name="The challenge……">
            <a:extLst>
              <a:ext uri="{FF2B5EF4-FFF2-40B4-BE49-F238E27FC236}">
                <a16:creationId xmlns:a16="http://schemas.microsoft.com/office/drawing/2014/main" id="{6DDC5A90-9E5A-214F-8F2D-94C3F977AD99}"/>
              </a:ext>
            </a:extLst>
          </p:cNvPr>
          <p:cNvSpPr txBox="1"/>
          <p:nvPr/>
        </p:nvSpPr>
        <p:spPr>
          <a:xfrm>
            <a:off x="248265" y="243590"/>
            <a:ext cx="3286243" cy="3847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400" b="1">
                <a:solidFill>
                  <a:schemeClr val="tx2"/>
                </a:solidFill>
                <a:latin typeface="DM Sans Medium" pitchFamily="2" charset="77"/>
                <a:sym typeface="DM Sans Bold"/>
              </a:rPr>
              <a:t>Balance Sheet</a:t>
            </a:r>
          </a:p>
        </p:txBody>
      </p:sp>
      <p:sp>
        <p:nvSpPr>
          <p:cNvPr id="6" name="The challenge……">
            <a:extLst>
              <a:ext uri="{FF2B5EF4-FFF2-40B4-BE49-F238E27FC236}">
                <a16:creationId xmlns:a16="http://schemas.microsoft.com/office/drawing/2014/main" id="{1104BDCC-DC45-1242-B079-C87A0F004AC7}"/>
              </a:ext>
            </a:extLst>
          </p:cNvPr>
          <p:cNvSpPr txBox="1"/>
          <p:nvPr/>
        </p:nvSpPr>
        <p:spPr>
          <a:xfrm>
            <a:off x="230680" y="604859"/>
            <a:ext cx="8998021" cy="2462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lvl="0">
              <a:defRPr/>
            </a:pPr>
            <a:r>
              <a:rPr lang="en-US" sz="1600" spc="40">
                <a:solidFill>
                  <a:schemeClr val="tx2"/>
                </a:solidFill>
                <a:latin typeface="DM Sans Medium" pitchFamily="2" charset="77"/>
              </a:rPr>
              <a:t>($ in thousan</a:t>
            </a:r>
            <a:r>
              <a:rPr lang="en-US" sz="1600">
                <a:solidFill>
                  <a:schemeClr val="tx2"/>
                </a:solidFill>
              </a:rPr>
              <a:t>ds</a:t>
            </a:r>
            <a:r>
              <a:rPr lang="en-US" sz="1600" b="1">
                <a:solidFill>
                  <a:schemeClr val="tx2"/>
                </a:solidFill>
              </a:rPr>
              <a:t>)</a:t>
            </a:r>
          </a:p>
        </p:txBody>
      </p:sp>
      <p:sp>
        <p:nvSpPr>
          <p:cNvPr id="11" name="Rectangle 10">
            <a:extLst>
              <a:ext uri="{FF2B5EF4-FFF2-40B4-BE49-F238E27FC236}">
                <a16:creationId xmlns:a16="http://schemas.microsoft.com/office/drawing/2014/main" id="{4A55F2DA-1194-E444-85A0-0D5FC0607E2A}"/>
              </a:ext>
            </a:extLst>
          </p:cNvPr>
          <p:cNvSpPr/>
          <p:nvPr/>
        </p:nvSpPr>
        <p:spPr>
          <a:xfrm>
            <a:off x="11759878" y="6398027"/>
            <a:ext cx="432122" cy="459973"/>
          </a:xfrm>
          <a:prstGeom prst="rect">
            <a:avLst/>
          </a:prstGeom>
          <a:solidFill>
            <a:schemeClr val="tx2"/>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87AC6BA6-C0E7-834A-9E59-7AB7F82BBA1C}"/>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8</a:t>
            </a:fld>
            <a:endParaRPr lang="en-US" sz="1200" b="1">
              <a:solidFill>
                <a:schemeClr val="bg1"/>
              </a:solidFill>
              <a:latin typeface="DM Sans" pitchFamily="2" charset="77"/>
            </a:endParaRPr>
          </a:p>
        </p:txBody>
      </p:sp>
      <p:sp>
        <p:nvSpPr>
          <p:cNvPr id="7" name="The challenge……">
            <a:extLst>
              <a:ext uri="{FF2B5EF4-FFF2-40B4-BE49-F238E27FC236}">
                <a16:creationId xmlns:a16="http://schemas.microsoft.com/office/drawing/2014/main" id="{B9A0D219-EFFB-47AE-4DD3-526A2075A985}"/>
              </a:ext>
            </a:extLst>
          </p:cNvPr>
          <p:cNvSpPr txBox="1"/>
          <p:nvPr/>
        </p:nvSpPr>
        <p:spPr>
          <a:xfrm>
            <a:off x="846160" y="6496628"/>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2A2C2E"/>
                </a:solidFill>
                <a:latin typeface="DM Sans" pitchFamily="2" charset="77"/>
                <a:sym typeface="DM Sans Bold"/>
              </a:rPr>
              <a:t>www.VerifyMe.com      </a:t>
            </a:r>
            <a:endParaRPr lang="en-US" sz="1200">
              <a:solidFill>
                <a:srgbClr val="2A2C2E"/>
              </a:solidFill>
              <a:latin typeface="DM Sans" pitchFamily="2" charset="77"/>
            </a:endParaRPr>
          </a:p>
        </p:txBody>
      </p:sp>
      <p:pic>
        <p:nvPicPr>
          <p:cNvPr id="9" name="Picture 8" descr="A logo with a white letter in a circle&#10;&#10;Description automatically generated">
            <a:extLst>
              <a:ext uri="{FF2B5EF4-FFF2-40B4-BE49-F238E27FC236}">
                <a16:creationId xmlns:a16="http://schemas.microsoft.com/office/drawing/2014/main" id="{4CFE7CFB-7312-BEF7-A323-50B896C238A5}"/>
              </a:ext>
            </a:extLst>
          </p:cNvPr>
          <p:cNvPicPr>
            <a:picLocks noChangeAspect="1"/>
          </p:cNvPicPr>
          <p:nvPr/>
        </p:nvPicPr>
        <p:blipFill>
          <a:blip r:embed="rId3"/>
          <a:stretch>
            <a:fillRect/>
          </a:stretch>
        </p:blipFill>
        <p:spPr>
          <a:xfrm>
            <a:off x="402300" y="6387838"/>
            <a:ext cx="362079" cy="346880"/>
          </a:xfrm>
          <a:prstGeom prst="rect">
            <a:avLst/>
          </a:prstGeom>
        </p:spPr>
      </p:pic>
    </p:spTree>
    <p:extLst>
      <p:ext uri="{BB962C8B-B14F-4D97-AF65-F5344CB8AC3E}">
        <p14:creationId xmlns:p14="http://schemas.microsoft.com/office/powerpoint/2010/main" val="290073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chemeClr val="tx1"/>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9</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0712D248-F4C6-814E-8B8E-A62C063D911E}"/>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6" name="The challenge……">
            <a:extLst>
              <a:ext uri="{FF2B5EF4-FFF2-40B4-BE49-F238E27FC236}">
                <a16:creationId xmlns:a16="http://schemas.microsoft.com/office/drawing/2014/main" id="{21F5822F-C615-4AC2-CA80-DE94E244D2F3}"/>
              </a:ext>
            </a:extLst>
          </p:cNvPr>
          <p:cNvSpPr txBox="1"/>
          <p:nvPr/>
        </p:nvSpPr>
        <p:spPr>
          <a:xfrm>
            <a:off x="1031688" y="639061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err="1">
                <a:solidFill>
                  <a:schemeClr val="tx2"/>
                </a:solidFill>
                <a:latin typeface="DM Sans" pitchFamily="2" charset="77"/>
                <a:sym typeface="DM Sans Bold"/>
              </a:rPr>
              <a:t>www.VerifyMe.com</a:t>
            </a:r>
            <a:r>
              <a:rPr lang="en-US" sz="1200">
                <a:solidFill>
                  <a:schemeClr val="tx2"/>
                </a:solidFill>
                <a:latin typeface="DM Sans" pitchFamily="2" charset="77"/>
                <a:sym typeface="DM Sans Bold"/>
              </a:rPr>
              <a:t>      </a:t>
            </a:r>
            <a:endParaRPr lang="en-US" sz="1200">
              <a:solidFill>
                <a:schemeClr val="tx2"/>
              </a:solidFill>
              <a:latin typeface="DM Sans" pitchFamily="2" charset="77"/>
            </a:endParaRPr>
          </a:p>
        </p:txBody>
      </p:sp>
      <p:pic>
        <p:nvPicPr>
          <p:cNvPr id="9" name="Picture 8" descr="A logo with a white letter in a circle&#10;&#10;Description automatically generated">
            <a:extLst>
              <a:ext uri="{FF2B5EF4-FFF2-40B4-BE49-F238E27FC236}">
                <a16:creationId xmlns:a16="http://schemas.microsoft.com/office/drawing/2014/main" id="{7918289E-BFD5-29DF-9666-0A46F84EC00B}"/>
              </a:ext>
            </a:extLst>
          </p:cNvPr>
          <p:cNvPicPr>
            <a:picLocks noChangeAspect="1"/>
          </p:cNvPicPr>
          <p:nvPr/>
        </p:nvPicPr>
        <p:blipFill>
          <a:blip r:embed="rId2"/>
          <a:stretch>
            <a:fillRect/>
          </a:stretch>
        </p:blipFill>
        <p:spPr>
          <a:xfrm>
            <a:off x="587828" y="6281822"/>
            <a:ext cx="362079" cy="346880"/>
          </a:xfrm>
          <a:prstGeom prst="rect">
            <a:avLst/>
          </a:prstGeom>
        </p:spPr>
      </p:pic>
      <p:sp>
        <p:nvSpPr>
          <p:cNvPr id="10" name="The challenge……">
            <a:extLst>
              <a:ext uri="{FF2B5EF4-FFF2-40B4-BE49-F238E27FC236}">
                <a16:creationId xmlns:a16="http://schemas.microsoft.com/office/drawing/2014/main" id="{9F0583E1-C64E-F9A1-7CC2-110CD919A523}"/>
              </a:ext>
            </a:extLst>
          </p:cNvPr>
          <p:cNvSpPr txBox="1"/>
          <p:nvPr/>
        </p:nvSpPr>
        <p:spPr>
          <a:xfrm>
            <a:off x="949907" y="506840"/>
            <a:ext cx="6053880" cy="126188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2400"/>
              </a:spcAft>
              <a:buClr>
                <a:srgbClr val="42148C"/>
              </a:buClr>
              <a:buSzPct val="100000"/>
            </a:pPr>
            <a:r>
              <a:rPr lang="en-US" sz="3600">
                <a:solidFill>
                  <a:schemeClr val="tx2"/>
                </a:solidFill>
                <a:latin typeface="DM Sans Medium" pitchFamily="2" charset="77"/>
              </a:rPr>
              <a:t>Closing Remarks</a:t>
            </a:r>
            <a:endParaRPr lang="en-US" sz="3600">
              <a:solidFill>
                <a:schemeClr val="tx2"/>
              </a:solidFill>
              <a:latin typeface="DM Sans Medium" pitchFamily="2" charset="77"/>
              <a:cs typeface="Arial" panose="020B0604020202020204"/>
            </a:endParaRPr>
          </a:p>
          <a:p>
            <a:pPr>
              <a:spcAft>
                <a:spcPts val="2400"/>
              </a:spcAft>
              <a:buClr>
                <a:srgbClr val="42148C"/>
              </a:buClr>
              <a:buSzPct val="100000"/>
            </a:pPr>
            <a:endParaRPr lang="en-US" sz="2600">
              <a:solidFill>
                <a:schemeClr val="tx2"/>
              </a:solidFill>
              <a:latin typeface="DM Sans Medium" pitchFamily="2" charset="77"/>
              <a:cs typeface="Arial" panose="020B0604020202020204"/>
            </a:endParaRPr>
          </a:p>
        </p:txBody>
      </p:sp>
      <p:sp>
        <p:nvSpPr>
          <p:cNvPr id="11" name="The challenge……">
            <a:extLst>
              <a:ext uri="{FF2B5EF4-FFF2-40B4-BE49-F238E27FC236}">
                <a16:creationId xmlns:a16="http://schemas.microsoft.com/office/drawing/2014/main" id="{FA93048C-EDE3-34CF-29AE-87FA93A382EC}"/>
              </a:ext>
            </a:extLst>
          </p:cNvPr>
          <p:cNvSpPr txBox="1"/>
          <p:nvPr/>
        </p:nvSpPr>
        <p:spPr>
          <a:xfrm>
            <a:off x="939035" y="1768724"/>
            <a:ext cx="10639581" cy="341632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buClr>
                <a:srgbClr val="42148C"/>
              </a:buClr>
              <a:buSzPct val="100000"/>
            </a:pPr>
            <a:r>
              <a:rPr lang="en-US" sz="2600">
                <a:solidFill>
                  <a:schemeClr val="tx2"/>
                </a:solidFill>
                <a:latin typeface="DM Sans Medium"/>
              </a:rPr>
              <a:t>The Company has a cashflow positive business that provides a needed service, and we will continue to identify avenues for potential expansion</a:t>
            </a:r>
          </a:p>
          <a:p>
            <a:pPr>
              <a:spcAft>
                <a:spcPts val="2400"/>
              </a:spcAft>
              <a:buClr>
                <a:srgbClr val="42148C"/>
              </a:buClr>
              <a:buSzPct val="100000"/>
            </a:pPr>
            <a:r>
              <a:rPr lang="en-US" sz="2600">
                <a:solidFill>
                  <a:schemeClr val="tx2"/>
                </a:solidFill>
                <a:latin typeface="DM Sans Medium"/>
              </a:rPr>
              <a:t>The Company has a strong balance sheet and $0.46 cents per share of cash on hand as of February 28, 2025</a:t>
            </a:r>
            <a:endParaRPr lang="en-US" sz="2600">
              <a:solidFill>
                <a:schemeClr val="tx2"/>
              </a:solidFill>
              <a:latin typeface="DM Sans Medium" pitchFamily="2" charset="77"/>
              <a:cs typeface="Arial" panose="020B0604020202020204"/>
            </a:endParaRPr>
          </a:p>
          <a:p>
            <a:pPr>
              <a:spcAft>
                <a:spcPts val="2400"/>
              </a:spcAft>
              <a:buClr>
                <a:srgbClr val="42148C"/>
              </a:buClr>
              <a:buSzPct val="100000"/>
            </a:pPr>
            <a:r>
              <a:rPr lang="en-US" sz="2600">
                <a:solidFill>
                  <a:schemeClr val="tx2"/>
                </a:solidFill>
                <a:latin typeface="DM Sans Medium"/>
                <a:cs typeface="Arial" panose="020B0604020202020204"/>
              </a:rPr>
              <a:t>The Company has access to low cost capital to pursue avenues for meaningful shareholder value creation</a:t>
            </a:r>
          </a:p>
        </p:txBody>
      </p:sp>
    </p:spTree>
    <p:extLst>
      <p:ext uri="{BB962C8B-B14F-4D97-AF65-F5344CB8AC3E}">
        <p14:creationId xmlns:p14="http://schemas.microsoft.com/office/powerpoint/2010/main" val="2740492372"/>
      </p:ext>
    </p:extLst>
  </p:cSld>
  <p:clrMapOvr>
    <a:masterClrMapping/>
  </p:clrMapOvr>
</p:sld>
</file>

<file path=ppt/theme/theme1.xml><?xml version="1.0" encoding="utf-8"?>
<a:theme xmlns:a="http://schemas.openxmlformats.org/drawingml/2006/main" name="Office Theme">
  <a:themeElements>
    <a:clrScheme name="VerifyMe 2">
      <a:dk1>
        <a:srgbClr val="102438"/>
      </a:dk1>
      <a:lt1>
        <a:srgbClr val="FFFFFF"/>
      </a:lt1>
      <a:dk2>
        <a:srgbClr val="102438"/>
      </a:dk2>
      <a:lt2>
        <a:srgbClr val="EBEBEB"/>
      </a:lt2>
      <a:accent1>
        <a:srgbClr val="7EBB7D"/>
      </a:accent1>
      <a:accent2>
        <a:srgbClr val="102438"/>
      </a:accent2>
      <a:accent3>
        <a:srgbClr val="7E7E7E"/>
      </a:accent3>
      <a:accent4>
        <a:srgbClr val="7EBB7D"/>
      </a:accent4>
      <a:accent5>
        <a:srgbClr val="F5F2FF"/>
      </a:accent5>
      <a:accent6>
        <a:srgbClr val="222F3E"/>
      </a:accent6>
      <a:hlink>
        <a:srgbClr val="7EBB7D"/>
      </a:hlink>
      <a:folHlink>
        <a:srgbClr val="7EBB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92D59EC0BE7B448A83B4612812C623" ma:contentTypeVersion="18" ma:contentTypeDescription="Create a new document." ma:contentTypeScope="" ma:versionID="aef9b96ae11108267b70da41ef48b2b9">
  <xsd:schema xmlns:xsd="http://www.w3.org/2001/XMLSchema" xmlns:xs="http://www.w3.org/2001/XMLSchema" xmlns:p="http://schemas.microsoft.com/office/2006/metadata/properties" xmlns:ns2="6ed76b73-a302-4c2f-b22f-6738fb706649" xmlns:ns3="97a2a7f2-74c1-4276-876b-24d8071f76a1" targetNamespace="http://schemas.microsoft.com/office/2006/metadata/properties" ma:root="true" ma:fieldsID="73cbc412dd1e13c6cf717344ef05b560" ns2:_="" ns3:_="">
    <xsd:import namespace="6ed76b73-a302-4c2f-b22f-6738fb706649"/>
    <xsd:import namespace="97a2a7f2-74c1-4276-876b-24d8071f76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ServiceObjectDetectorVersions" minOccurs="0"/>
                <xsd:element ref="ns2:MediaServiceGenerationTime" minOccurs="0"/>
                <xsd:element ref="ns2:MediaServiceEventHashCode"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d76b73-a302-4c2f-b22f-6738fb7066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6dadc0f-6ff9-4764-9eba-770fcc2c8370" ma:termSetId="09814cd3-568e-fe90-9814-8d621ff8fb84" ma:anchorId="fba54fb3-c3e1-fe81-a776-ca4b69148c4d" ma:open="true" ma:isKeyword="false">
      <xsd:complexType>
        <xsd:sequence>
          <xsd:element ref="pc:Terms" minOccurs="0" maxOccurs="1"/>
        </xsd:sequence>
      </xsd:complex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a2a7f2-74c1-4276-876b-24d8071f76a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f462fea-d2a6-455d-b735-b6fb6e87a2e4}" ma:internalName="TaxCatchAll" ma:showField="CatchAllData" ma:web="97a2a7f2-74c1-4276-876b-24d8071f7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7a2a7f2-74c1-4276-876b-24d8071f76a1" xsi:nil="true"/>
    <lcf76f155ced4ddcb4097134ff3c332f xmlns="6ed76b73-a302-4c2f-b22f-6738fb70664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F65094-BB2C-4883-AF9F-BDE7EFAC8E6E}">
  <ds:schemaRefs>
    <ds:schemaRef ds:uri="6ed76b73-a302-4c2f-b22f-6738fb706649"/>
    <ds:schemaRef ds:uri="97a2a7f2-74c1-4276-876b-24d8071f76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818326C-5C85-40F6-BDE0-DCDCFF804C17}">
  <ds:schemaRefs>
    <ds:schemaRef ds:uri="http://schemas.microsoft.com/office/infopath/2007/PartnerControls"/>
    <ds:schemaRef ds:uri="6ed76b73-a302-4c2f-b22f-6738fb706649"/>
    <ds:schemaRef ds:uri="http://purl.org/dc/elements/1.1/"/>
    <ds:schemaRef ds:uri="http://schemas.microsoft.com/office/2006/documentManagement/types"/>
    <ds:schemaRef ds:uri="http://schemas.openxmlformats.org/package/2006/metadata/core-properties"/>
    <ds:schemaRef ds:uri="97a2a7f2-74c1-4276-876b-24d8071f76a1"/>
    <ds:schemaRef ds:uri="http://schemas.microsoft.com/office/2006/metadata/properties"/>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B6EB1139-F18A-40F2-8834-A98AA3547C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2576</Words>
  <Application>Microsoft Office PowerPoint</Application>
  <PresentationFormat>Widescreen</PresentationFormat>
  <Paragraphs>185</Paragraphs>
  <Slides>14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vt:lpstr>
      <vt:lpstr>Calibri</vt:lpstr>
      <vt:lpstr>DM Mono</vt:lpstr>
      <vt:lpstr>DM Mono Medium</vt:lpstr>
      <vt:lpstr>DM San</vt:lpstr>
      <vt:lpstr>DM Sans</vt:lpstr>
      <vt:lpstr>DM Sans Medium</vt:lpstr>
      <vt:lpstr>System Font Regular</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jim@korgroup.onmicrosoft.com</dc:creator>
  <cp:lastModifiedBy>Nancy Meyers</cp:lastModifiedBy>
  <cp:revision>2</cp:revision>
  <cp:lastPrinted>2021-03-31T15:11:07Z</cp:lastPrinted>
  <dcterms:created xsi:type="dcterms:W3CDTF">2021-03-01T20:47:22Z</dcterms:created>
  <dcterms:modified xsi:type="dcterms:W3CDTF">2025-03-05T16:44:14Z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0x0101008492D59EC0BE7B448A83B4612812C623</vt:lpwstr>
  </property>
  <property fmtid="{D5CDD505-2E9C-101B-9397-08002B2CF9AE}" pid="3" name="MediaServiceImageTags">
    <vt:lpwstr/>
  </property>
</Properties>
</file>