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1206" r:id="rId5"/>
    <p:sldId id="1207" r:id="rId6"/>
    <p:sldId id="1211" r:id="rId7"/>
    <p:sldId id="1208" r:id="rId8"/>
    <p:sldId id="1249" r:id="rId9"/>
    <p:sldId id="1212" r:id="rId10"/>
    <p:sldId id="1247" r:id="rId11"/>
    <p:sldId id="1233" r:id="rId12"/>
    <p:sldId id="312" r:id="rId13"/>
    <p:sldId id="1222" r:id="rId14"/>
    <p:sldId id="1248" r:id="rId15"/>
    <p:sldId id="1225"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5B8D2-394D-DC65-AB14-DB0E0F26D92E}" name="Nancy Meyers" initials="NM" userId="S::nmeyers@verifyme.com::d8a0560a-42d7-409c-b788-27821755fa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ncy Meyers" initials="NM" lastIdx="1" clrIdx="0">
    <p:extLst>
      <p:ext uri="{19B8F6BF-5375-455C-9EA6-DF929625EA0E}">
        <p15:presenceInfo xmlns:p15="http://schemas.microsoft.com/office/powerpoint/2012/main" userId="S::nmeyers@verifyme.com::d8a0560a-42d7-409c-b788-27821755fa81" providerId="AD"/>
      </p:ext>
    </p:extLst>
  </p:cmAuthor>
  <p:cmAuthor id="2" name="Keith Goldstein" initials="KG" lastIdx="3" clrIdx="1">
    <p:extLst>
      <p:ext uri="{19B8F6BF-5375-455C-9EA6-DF929625EA0E}">
        <p15:presenceInfo xmlns:p15="http://schemas.microsoft.com/office/powerpoint/2012/main" userId="f4d2a4c4f29468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2C2E"/>
    <a:srgbClr val="7FBC7D"/>
    <a:srgbClr val="03E003"/>
    <a:srgbClr val="FFFFFF"/>
    <a:srgbClr val="42148C"/>
    <a:srgbClr val="F8F8F8"/>
    <a:srgbClr val="F1EAFC"/>
    <a:srgbClr val="78FAFB"/>
    <a:srgbClr val="4C9596"/>
    <a:srgbClr val="5BC2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6155B6-B9A7-4FA0-84F9-204713E70B43}" v="3" dt="2025-05-12T14:59:58.143"/>
    <p1510:client id="{4BD8C49F-3B5E-42E4-8576-948DF5898999}" v="155" dt="2025-05-12T12:42:48.324"/>
    <p1510:client id="{758C576A-4463-7D84-5D0A-BBAB16B3D775}" v="30" dt="2025-05-12T14:07:21.7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954" y="90"/>
      </p:cViewPr>
      <p:guideLst>
        <p:guide orient="horz" pos="1944"/>
        <p:guide orient="horz" pos="3816"/>
        <p:guide orient="horz" pos="960"/>
        <p:guide pos="3696"/>
        <p:guide pos="5856"/>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5/12/2025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xmlns:p14="http://schemas.microsoft.com/office/powerpoint/2010/main"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xmlns:p14="http://schemas.microsoft.com/office/powerpoint/2010/main" val="90543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xmlns:p14="http://schemas.microsoft.com/office/powerpoint/2010/main"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xmlns:p14="http://schemas.microsoft.com/office/powerpoint/2010/main" val="82866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xmlns:p14="http://schemas.microsoft.com/office/powerpoint/2010/main" val="268177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main">
    <p:bg>
      <p:bgPr>
        <a:solidFill>
          <a:srgbClr val="42148C"/>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Tree>
    <p:extLst>
      <p:ext uri="{BB962C8B-B14F-4D97-AF65-F5344CB8AC3E}">
        <p14:creationId xmlns:p14="http://schemas.microsoft.com/office/powerpoint/2010/main" val="1740169713"/>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ts val="0"/>
              </a:spcBef>
              <a:spcAft>
                <a:spcPts val="300"/>
              </a:spcAft>
              <a:buFontTx/>
              <a:buNone/>
              <a:defRPr sz="1400" b="1"/>
            </a:lvl1pPr>
            <a:lvl2pPr marL="0" indent="0">
              <a:lnSpc>
                <a:spcPts val="2000"/>
              </a:lnSpc>
              <a:spcBef>
                <a:spcPts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89902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xmlns:p14="http://schemas.microsoft.com/office/powerpoint/2010/main" val="33348120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ts val="0"/>
              </a:spcBef>
              <a:buSzTx/>
              <a:buNone/>
              <a:defRPr sz="2600" b="1"/>
            </a:lvl1pPr>
            <a:lvl2pPr marL="0" indent="457200" defTabSz="412750">
              <a:lnSpc>
                <a:spcPct val="100000"/>
              </a:lnSpc>
              <a:spcBef>
                <a:spcPts val="0"/>
              </a:spcBef>
              <a:buSzTx/>
              <a:buNone/>
              <a:defRPr sz="2600" b="1"/>
            </a:lvl2pPr>
            <a:lvl3pPr marL="0" indent="914400" defTabSz="412750">
              <a:lnSpc>
                <a:spcPct val="100000"/>
              </a:lnSpc>
              <a:spcBef>
                <a:spcPts val="0"/>
              </a:spcBef>
              <a:buSzTx/>
              <a:buNone/>
              <a:defRPr sz="2600" b="1"/>
            </a:lvl3pPr>
            <a:lvl4pPr marL="0" indent="1371600" defTabSz="412750">
              <a:lnSpc>
                <a:spcPct val="100000"/>
              </a:lnSpc>
              <a:spcBef>
                <a:spcPts val="0"/>
              </a:spcBef>
              <a:buSzTx/>
              <a:buNone/>
              <a:defRPr sz="2600" b="1"/>
            </a:lvl4pPr>
            <a:lvl5pPr marL="0" indent="1828800" defTabSz="412750">
              <a:lnSpc>
                <a:spcPct val="100000"/>
              </a:lnSpc>
              <a:spcBef>
                <a:spcPts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61255165"/>
      </p:ext>
    </p:extLst>
  </p:cSld>
  <p:clrMapOvr>
    <a:masterClrMapping/>
  </p:clrMapOvr>
  <p:transition spd="med"/>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977466172"/>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3973183284"/>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26366773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11119880"/>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86414745"/>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6694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ts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ts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xmlns:p14="http://schemas.microsoft.com/office/powerpoint/2010/main" val="253116894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2"/>
          <a:stretch>
            <a:fillRect/>
          </a:stretch>
        </p:blipFill>
        <p:spPr>
          <a:xfrm>
            <a:off x="2169" y="6293285"/>
            <a:ext cx="735013" cy="528037"/>
          </a:xfrm>
          <a:prstGeom prst="rect">
            <a:avLst/>
          </a:prstGeom>
        </p:spPr>
      </p:pic>
    </p:spTree>
    <p:extLst>
      <p:ext uri="{BB962C8B-B14F-4D97-AF65-F5344CB8AC3E}">
        <p14:creationId xmlns:p14="http://schemas.microsoft.com/office/powerpoint/2010/main" val="225028376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xmlns:p14="http://schemas.microsoft.com/office/powerpoint/2010/main"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verifyme.com/investors/"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7FBC7D"/>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First Quarter 2025</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May 13, 2025</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pic>
        <p:nvPicPr>
          <p:cNvPr id="3" name="Picture 2" descr="A close-up of a blue background&#10;&#10;Description automatically generated">
            <a:extLst>
              <a:ext uri="{FF2B5EF4-FFF2-40B4-BE49-F238E27FC236}">
                <a16:creationId xmlns:a16="http://schemas.microsoft.com/office/drawing/2014/main" id="{13832648-FC09-E6AF-1258-23534A41F94C}"/>
              </a:ext>
            </a:extLst>
          </p:cNvPr>
          <p:cNvPicPr>
            <a:picLocks noChangeAspect="1"/>
          </p:cNvPicPr>
          <p:nvPr/>
        </p:nvPicPr>
        <p:blipFill>
          <a:blip r:embed="rId3"/>
          <a:stretch>
            <a:fillRect/>
          </a:stretch>
        </p:blipFill>
        <p:spPr>
          <a:xfrm>
            <a:off x="478629" y="1553859"/>
            <a:ext cx="4039498" cy="1214557"/>
          </a:xfrm>
          <a:prstGeom prst="rect">
            <a:avLst/>
          </a:prstGeom>
        </p:spPr>
      </p:pic>
    </p:spTree>
    <p:extLst>
      <p:ext uri="{BB962C8B-B14F-4D97-AF65-F5344CB8AC3E}">
        <p14:creationId xmlns:p14="http://schemas.microsoft.com/office/powerpoint/2010/main" val="224616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chemeClr val="bg1"/>
              </a:solidFill>
              <a:latin typeface="DM Sans" pitchFamily="2" charset="77"/>
            </a:endParaRPr>
          </a:p>
        </p:txBody>
      </p:sp>
      <p:sp>
        <p:nvSpPr>
          <p:cNvPr id="9" name="Title 1">
            <a:extLst>
              <a:ext uri="{FF2B5EF4-FFF2-40B4-BE49-F238E27FC236}">
                <a16:creationId xmlns:a16="http://schemas.microsoft.com/office/drawing/2014/main" id="{86D43773-8915-7F4F-A44E-F415ED807E75}"/>
              </a:ext>
            </a:extLst>
          </p:cNvPr>
          <p:cNvSpPr txBox="1">
            <a:spLocks/>
          </p:cNvSpPr>
          <p:nvPr/>
        </p:nvSpPr>
        <p:spPr>
          <a:xfrm>
            <a:off x="609600" y="2865437"/>
            <a:ext cx="11103370" cy="1127126"/>
          </a:xfrm>
          <a:prstGeom prst="rect">
            <a:avLst/>
          </a:prstGeom>
          <a:solidFill>
            <a:schemeClr val="tx1"/>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panose="020B0604020202020204"/>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
        <p:nvSpPr>
          <p:cNvPr id="11" name="The challenge……">
            <a:extLst>
              <a:ext uri="{FF2B5EF4-FFF2-40B4-BE49-F238E27FC236}">
                <a16:creationId xmlns:a16="http://schemas.microsoft.com/office/drawing/2014/main" id="{AB3620B7-3F9E-24D9-F4AD-E57F4E3F53CB}"/>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28F88CE9-9943-0040-20C8-06163971CE11}"/>
              </a:ext>
            </a:extLst>
          </p:cNvPr>
          <p:cNvPicPr>
            <a:picLocks noChangeAspect="1"/>
          </p:cNvPicPr>
          <p:nvPr/>
        </p:nvPicPr>
        <p:blipFill>
          <a:blip r:embed="rId2"/>
          <a:stretch>
            <a:fillRect/>
          </a:stretch>
        </p:blipFill>
        <p:spPr>
          <a:xfrm>
            <a:off x="587828" y="6281822"/>
            <a:ext cx="362079" cy="346880"/>
          </a:xfrm>
          <a:prstGeom prst="rect">
            <a:avLst/>
          </a:prstGeom>
        </p:spPr>
      </p:pic>
    </p:spTree>
    <p:extLst>
      <p:ext uri="{BB962C8B-B14F-4D97-AF65-F5344CB8AC3E}">
        <p14:creationId xmlns:p14="http://schemas.microsoft.com/office/powerpoint/2010/main" val="422427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212A5-A49D-C47A-2ACA-EBD0A37E95D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4979748-5D66-C99E-89DB-A473984873E9}"/>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82AE437B-91FB-A407-0659-04396B5FD5B6}"/>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sp>
        <p:nvSpPr>
          <p:cNvPr id="8" name="The challenge……">
            <a:extLst>
              <a:ext uri="{FF2B5EF4-FFF2-40B4-BE49-F238E27FC236}">
                <a16:creationId xmlns:a16="http://schemas.microsoft.com/office/drawing/2014/main" id="{E4B97072-2593-3B8F-DF37-0949628E1759}"/>
              </a:ext>
            </a:extLst>
          </p:cNvPr>
          <p:cNvSpPr txBox="1"/>
          <p:nvPr/>
        </p:nvSpPr>
        <p:spPr>
          <a:xfrm>
            <a:off x="609597" y="410061"/>
            <a:ext cx="10969019" cy="55399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60C92FD8-68FF-E5CB-3C3E-65A53DF3ACC4}"/>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1000" b="1" kern="0">
                <a:effectLst/>
                <a:latin typeface="DM Sans"/>
                <a:ea typeface="Calibri" panose="020F0502020204030204" pitchFamily="34" charset="0"/>
                <a:cs typeface="Helvetica"/>
              </a:rPr>
              <a:t>Non-GAAP Reconciliation</a:t>
            </a:r>
            <a:endParaRPr lang="en-US" sz="1000" kern="100">
              <a:effectLst/>
              <a:latin typeface="DM Sans"/>
              <a:ea typeface="Calibri" panose="020F0502020204030204" pitchFamily="34" charset="0"/>
              <a:cs typeface="Helvetica"/>
            </a:endParaRPr>
          </a:p>
          <a:p>
            <a:pPr marL="0" marR="0">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algn="just">
              <a:lnSpc>
                <a:spcPct val="107000"/>
              </a:lnSpc>
            </a:pPr>
            <a:r>
              <a:rPr lang="en-US" sz="1000" kern="0">
                <a:effectLst/>
                <a:latin typeface="DM Sans"/>
                <a:ea typeface="Calibri" panose="020F0502020204030204" pitchFamily="34" charset="0"/>
                <a:cs typeface="Times New Roman"/>
              </a:rPr>
              <a:t>VerifyMe’s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m</a:t>
            </a:r>
            <a:r>
              <a:rPr lang="en-US" sz="1000" kern="0">
                <a:latin typeface="DM Sans"/>
                <a:ea typeface="Calibri" panose="020F0502020204030204" pitchFamily="34" charset="0"/>
                <a:cs typeface="Times New Roman"/>
              </a:rPr>
              <a:t>onths</a:t>
            </a:r>
            <a:r>
              <a:rPr lang="en-US" sz="1000" kern="0">
                <a:effectLst/>
                <a:latin typeface="DM Sans"/>
                <a:ea typeface="Calibri" panose="020F0502020204030204" pitchFamily="34" charset="0"/>
                <a:cs typeface="Times New Roman"/>
              </a:rPr>
              <a:t> ended March</a:t>
            </a:r>
            <a:r>
              <a:rPr lang="en-US" sz="1000" kern="0">
                <a:latin typeface="DM Sans"/>
                <a:ea typeface="Calibri" panose="020F0502020204030204" pitchFamily="34" charset="0"/>
                <a:cs typeface="Times New Roman"/>
              </a:rPr>
              <a:t> 31</a:t>
            </a:r>
            <a:r>
              <a:rPr lang="en-US" sz="1000" kern="0">
                <a:effectLst/>
                <a:latin typeface="DM Sans"/>
                <a:ea typeface="Calibri" panose="020F0502020204030204" pitchFamily="34" charset="0"/>
                <a:cs typeface="Times New Roman"/>
              </a:rPr>
              <a:t>, 2025, to the three </a:t>
            </a:r>
            <a:r>
              <a:rPr lang="en-US" sz="1000" kern="0">
                <a:latin typeface="DM Sans"/>
                <a:ea typeface="Calibri" panose="020F0502020204030204" pitchFamily="34" charset="0"/>
                <a:cs typeface="Times New Roman"/>
              </a:rPr>
              <a:t>months</a:t>
            </a:r>
            <a:r>
              <a:rPr lang="en-US" sz="1000" kern="0">
                <a:effectLst/>
                <a:latin typeface="DM Sans"/>
                <a:ea typeface="Calibri" panose="020F0502020204030204" pitchFamily="34" charset="0"/>
                <a:cs typeface="Times New Roman"/>
              </a:rPr>
              <a:t> ended March</a:t>
            </a:r>
            <a:r>
              <a:rPr lang="en-US" sz="1000" kern="0">
                <a:latin typeface="DM Sans"/>
                <a:ea typeface="Calibri" panose="020F0502020204030204" pitchFamily="34" charset="0"/>
                <a:cs typeface="Times New Roman"/>
              </a:rPr>
              <a:t> 31</a:t>
            </a:r>
            <a:r>
              <a:rPr lang="en-US" sz="1000" kern="0">
                <a:effectLst/>
                <a:latin typeface="DM Sans"/>
                <a:ea typeface="Calibri" panose="020F0502020204030204" pitchFamily="34" charset="0"/>
                <a:cs typeface="Times New Roman"/>
              </a:rPr>
              <a:t>, 2024,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The Company defines EBITDA as net loss before interest (income) expense, income tax expense (benefit), and depreciation and amortization. Adjusted EBITDA represents EBITDA plus non-cash stock compensation expense, severance expense, gain on derecognized liability, impairments, change in fair value of contingent consideration, and one-time professional expenses for acquisitions and divestiture. VerifyMe believes EBITDA and Adjusted EBITDA are important measures of VerifyMe’s operating performance because they allow management, investors and analysts to evaluate and assess VerifyMe’s core operating results from period-to-period after removing the impact of items of a non-operational nature that affect comparability.</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effectLst/>
              <a:latin typeface="DM Sans"/>
              <a:ea typeface="Calibri" panose="020F0502020204030204" pitchFamily="34" charset="0"/>
              <a:cs typeface="Times New Roman"/>
            </a:endParaRPr>
          </a:p>
        </p:txBody>
      </p:sp>
      <p:sp>
        <p:nvSpPr>
          <p:cNvPr id="6" name="The challenge……">
            <a:extLst>
              <a:ext uri="{FF2B5EF4-FFF2-40B4-BE49-F238E27FC236}">
                <a16:creationId xmlns:a16="http://schemas.microsoft.com/office/drawing/2014/main" id="{039DBA08-8A28-8CC7-4127-BAC27235808B}"/>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0762427D-D8F8-6E77-431B-B1AAEB1560B1}"/>
              </a:ext>
            </a:extLst>
          </p:cNvPr>
          <p:cNvPicPr>
            <a:picLocks noChangeAspect="1"/>
          </p:cNvPicPr>
          <p:nvPr/>
        </p:nvPicPr>
        <p:blipFill>
          <a:blip r:embed="rId2"/>
          <a:stretch>
            <a:fillRect/>
          </a:stretch>
        </p:blipFill>
        <p:spPr>
          <a:xfrm>
            <a:off x="587828" y="6281822"/>
            <a:ext cx="362079" cy="346880"/>
          </a:xfrm>
          <a:prstGeom prst="rect">
            <a:avLst/>
          </a:prstGeom>
        </p:spPr>
      </p:pic>
    </p:spTree>
    <p:extLst>
      <p:ext uri="{BB962C8B-B14F-4D97-AF65-F5344CB8AC3E}">
        <p14:creationId xmlns:p14="http://schemas.microsoft.com/office/powerpoint/2010/main" val="3153030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defRPr/>
            </a:pPr>
            <a:r>
              <a:rPr lang="en-US" sz="3200">
                <a:latin typeface="DM Sans Medium"/>
                <a:cs typeface="Arial"/>
              </a:rPr>
              <a:t>Non-GAAP</a:t>
            </a:r>
            <a:r>
              <a:rPr lang="en-US" sz="3200">
                <a:latin typeface="DM Sans Medium"/>
                <a:ea typeface="+mn-lt"/>
                <a:cs typeface="+mn-lt"/>
              </a:rPr>
              <a:t> Reconciliation – EBITDA and Adjusted EBITDA</a:t>
            </a:r>
          </a:p>
          <a:p>
            <a:pPr algn="ctr">
              <a:defRPr/>
            </a:pPr>
            <a:r>
              <a:rPr lang="en-US" sz="2400">
                <a:latin typeface="DM Sans Medium"/>
                <a:ea typeface="+mn-lt"/>
                <a:cs typeface="+mn-lt"/>
              </a:rPr>
              <a:t>(In Thousands)</a:t>
            </a:r>
            <a:endParaRPr lang="en-US" sz="2400">
              <a:latin typeface="DM Sans Medium" pitchFamily="2" charset="77"/>
              <a:ea typeface="+mn-lt"/>
              <a:cs typeface="+mn-lt"/>
            </a:endParaRPr>
          </a:p>
        </p:txBody>
      </p:sp>
      <p:sp>
        <p:nvSpPr>
          <p:cNvPr id="9" name="The challenge……">
            <a:extLst>
              <a:ext uri="{FF2B5EF4-FFF2-40B4-BE49-F238E27FC236}">
                <a16:creationId xmlns:a16="http://schemas.microsoft.com/office/drawing/2014/main" id="{C96BE78F-E2DB-8E1E-2B37-E72336ECCDDE}"/>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0" name="Picture 9" descr="A logo with a white letter in a circle&#10;&#10;Description automatically generated">
            <a:extLst>
              <a:ext uri="{FF2B5EF4-FFF2-40B4-BE49-F238E27FC236}">
                <a16:creationId xmlns:a16="http://schemas.microsoft.com/office/drawing/2014/main" id="{41FDA76C-776B-8100-77F6-E1A1236C7370}"/>
              </a:ext>
            </a:extLst>
          </p:cNvPr>
          <p:cNvPicPr>
            <a:picLocks noChangeAspect="1"/>
          </p:cNvPicPr>
          <p:nvPr/>
        </p:nvPicPr>
        <p:blipFill>
          <a:blip r:embed="rId2"/>
          <a:stretch>
            <a:fillRect/>
          </a:stretch>
        </p:blipFill>
        <p:spPr>
          <a:xfrm>
            <a:off x="587828" y="6281822"/>
            <a:ext cx="362079" cy="346880"/>
          </a:xfrm>
          <a:prstGeom prst="rect">
            <a:avLst/>
          </a:prstGeom>
        </p:spPr>
      </p:pic>
      <p:graphicFrame>
        <p:nvGraphicFramePr>
          <p:cNvPr id="4" name="Object 3">
            <a:extLst>
              <a:ext uri="{FF2B5EF4-FFF2-40B4-BE49-F238E27FC236}">
                <a16:creationId xmlns:a16="http://schemas.microsoft.com/office/drawing/2014/main" id="{306EC916-EAD2-C349-46DA-D052273AAA74}"/>
              </a:ext>
            </a:extLst>
          </p:cNvPr>
          <p:cNvGraphicFramePr>
            <a:graphicFrameLocks noChangeAspect="1"/>
          </p:cNvGraphicFramePr>
          <p:nvPr>
            <p:extLst>
              <p:ext uri="{D42A27DB-BD31-4B8C-83A1-F6EECF244321}">
                <p14:modId xmlns:p14="http://schemas.microsoft.com/office/powerpoint/2010/main" val="3637225987"/>
              </p:ext>
            </p:extLst>
          </p:nvPr>
        </p:nvGraphicFramePr>
        <p:xfrm>
          <a:off x="3203575" y="1141413"/>
          <a:ext cx="5783263" cy="4572000"/>
        </p:xfrm>
        <a:graphic>
          <a:graphicData uri="http://schemas.openxmlformats.org/presentationml/2006/ole">
            <mc:AlternateContent xmlns:mc="http://schemas.openxmlformats.org/markup-compatibility/2006">
              <mc:Choice xmlns:v="urn:schemas-microsoft-com:vml" Requires="v">
                <p:oleObj name="Worksheet" r:id="rId3" imgW="5783686" imgH="4572094" progId="Excel.Sheet.12">
                  <p:embed/>
                </p:oleObj>
              </mc:Choice>
              <mc:Fallback>
                <p:oleObj name="Worksheet" r:id="rId3" imgW="5783686" imgH="4572094" progId="Excel.Sheet.12">
                  <p:embed/>
                  <p:pic>
                    <p:nvPicPr>
                      <p:cNvPr id="4" name="Object 3">
                        <a:extLst>
                          <a:ext uri="{FF2B5EF4-FFF2-40B4-BE49-F238E27FC236}">
                            <a16:creationId xmlns:a16="http://schemas.microsoft.com/office/drawing/2014/main" id="{306EC916-EAD2-C349-46DA-D052273AAA74}"/>
                          </a:ext>
                        </a:extLst>
                      </p:cNvPr>
                      <p:cNvPicPr/>
                      <p:nvPr/>
                    </p:nvPicPr>
                    <p:blipFill>
                      <a:blip r:embed="rId4"/>
                      <a:stretch>
                        <a:fillRect/>
                      </a:stretch>
                    </p:blipFill>
                    <p:spPr>
                      <a:xfrm>
                        <a:off x="3203575" y="1141413"/>
                        <a:ext cx="5783263" cy="4572000"/>
                      </a:xfrm>
                      <a:prstGeom prst="rect">
                        <a:avLst/>
                      </a:prstGeom>
                    </p:spPr>
                  </p:pic>
                </p:oleObj>
              </mc:Fallback>
            </mc:AlternateContent>
          </a:graphicData>
        </a:graphic>
      </p:graphicFrame>
    </p:spTree>
    <p:extLst>
      <p:ext uri="{BB962C8B-B14F-4D97-AF65-F5344CB8AC3E}">
        <p14:creationId xmlns:p14="http://schemas.microsoft.com/office/powerpoint/2010/main" val="426421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chemeClr val="tx1"/>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 xmlns:ma14="http://schemas.microsoft.com/office/mac/drawingml/2011/main" val="1"/>
            </a:ext>
          </a:extLst>
        </p:spPr>
        <p:txBody>
          <a:bodyPr lIns="0" tIns="0" rIns="0" bIns="0">
            <a:spAutoFit/>
          </a:bodyPr>
          <a:lstStyle>
            <a:lvl1pPr defTabSz="457200">
              <a:lnSpc>
                <a:spcPts val="2800"/>
              </a:lnSpc>
              <a:spcBef>
                <a:spcPts val="2400"/>
              </a:spcBef>
              <a:tabLst>
                <a:tab pos="152400" algn="l"/>
              </a:tabLst>
              <a:defRPr sz="2400">
                <a:solidFill>
                  <a:srgbClr val="03E003"/>
                </a:solidFill>
                <a:latin typeface="+mn-lt"/>
                <a:ea typeface="+mn-ea"/>
                <a:cs typeface="+mn-cs"/>
                <a:sym typeface="DM Sans Regular"/>
              </a:defRPr>
            </a:lvl1pPr>
          </a:lstStyle>
          <a:p>
            <a:pPr algn="ctr"/>
            <a:r>
              <a:rPr>
                <a:solidFill>
                  <a:schemeClr val="accent1"/>
                </a:solidFill>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a:solidFill>
                  <a:schemeClr val="bg1"/>
                </a:solidFill>
                <a:latin typeface="DM Sans"/>
                <a:hlinkClick r:id="rId2">
                  <a:extLst>
                    <a:ext uri="{A12FA001-AC4F-418D-AE19-62706E023703}">
                      <ahyp:hlinkClr xmlns:ahyp="http://schemas.microsoft.com/office/drawing/2018/hyperlinkcolor" val="tx"/>
                    </a:ext>
                  </a:extLst>
                </a:hlinkClick>
              </a:rPr>
              <a:t>info@</a:t>
            </a:r>
            <a:r>
              <a:rPr>
                <a:solidFill>
                  <a:schemeClr val="bg1"/>
                </a:solidFill>
                <a:latin typeface="DM Sans"/>
                <a:hlinkClick r:id="rId2">
                  <a:extLst>
                    <a:ext uri="{A12FA001-AC4F-418D-AE19-62706E023703}">
                      <ahyp:hlinkClr xmlns:ahyp="http://schemas.microsoft.com/office/drawing/2018/hyperlinkcolor" val="tx"/>
                    </a:ext>
                  </a:extLst>
                </a:hlinkClick>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rgbClr val="42148C"/>
              </a:solidFill>
              <a:latin typeface="DM Sans" pitchFamily="2" charset="77"/>
            </a:endParaRPr>
          </a:p>
        </p:txBody>
      </p:sp>
      <p:pic>
        <p:nvPicPr>
          <p:cNvPr id="5" name="Picture 4" descr="A close-up of a blue background&#10;&#10;Description automatically generated">
            <a:extLst>
              <a:ext uri="{FF2B5EF4-FFF2-40B4-BE49-F238E27FC236}">
                <a16:creationId xmlns:a16="http://schemas.microsoft.com/office/drawing/2014/main" id="{F399644B-F4E2-0837-381B-E0043CB839CF}"/>
              </a:ext>
            </a:extLst>
          </p:cNvPr>
          <p:cNvPicPr>
            <a:picLocks noChangeAspect="1"/>
          </p:cNvPicPr>
          <p:nvPr/>
        </p:nvPicPr>
        <p:blipFill>
          <a:blip r:embed="rId3"/>
          <a:stretch>
            <a:fillRect/>
          </a:stretch>
        </p:blipFill>
        <p:spPr>
          <a:xfrm>
            <a:off x="3185586" y="1188804"/>
            <a:ext cx="5847589" cy="1758196"/>
          </a:xfrm>
          <a:prstGeom prst="rect">
            <a:avLst/>
          </a:prstGeom>
        </p:spPr>
      </p:pic>
    </p:spTree>
    <p:extLst>
      <p:ext uri="{BB962C8B-B14F-4D97-AF65-F5344CB8AC3E}">
        <p14:creationId xmlns:p14="http://schemas.microsoft.com/office/powerpoint/2010/main" val="147943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2A2C2E"/>
                </a:solidFill>
                <a:latin typeface="DM Sans Medium" pitchFamily="2" charset="77"/>
                <a:sym typeface="DM Sans Bold"/>
              </a:rPr>
              <a:t>NASDAQ:VRME</a:t>
            </a:r>
            <a:endParaRPr lang="en-US" sz="1400" spc="60">
              <a:solidFill>
                <a:srgbClr val="2A2C2E"/>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2600">
                <a:solidFill>
                  <a:schemeClr val="tx2"/>
                </a:solidFill>
                <a:latin typeface="DM Sans Medium" pitchFamily="2" charset="77"/>
              </a:rPr>
              <a:t>Welcome &amp; Introductions</a:t>
            </a:r>
            <a:endParaRPr lang="en-US" sz="2600">
              <a:solidFill>
                <a:schemeClr val="tx2"/>
              </a:solidFill>
              <a:latin typeface="DM Sans Medium" pitchFamily="2" charset="77"/>
              <a:cs typeface="Arial" panose="020B0604020202020204"/>
            </a:endParaRPr>
          </a:p>
          <a:p>
            <a:pPr>
              <a:spcAft>
                <a:spcPts val="2400"/>
              </a:spcAft>
              <a:buClr>
                <a:srgbClr val="42148C"/>
              </a:buClr>
              <a:buSzPct val="100000"/>
            </a:pPr>
            <a:r>
              <a:rPr lang="en-US" sz="2600">
                <a:solidFill>
                  <a:schemeClr val="tx2"/>
                </a:solidFill>
                <a:latin typeface="DM Sans Medium" pitchFamily="2" charset="77"/>
                <a:cs typeface="Arial" panose="020B0604020202020204"/>
              </a:rPr>
              <a:t>Operations and Strategic Update</a:t>
            </a:r>
          </a:p>
          <a:p>
            <a:pPr>
              <a:spcAft>
                <a:spcPts val="2400"/>
              </a:spcAft>
              <a:buClr>
                <a:srgbClr val="42148C"/>
              </a:buClr>
              <a:buSzPct val="100000"/>
            </a:pPr>
            <a:r>
              <a:rPr lang="en-US" sz="2600">
                <a:solidFill>
                  <a:schemeClr val="tx2"/>
                </a:solidFill>
                <a:latin typeface="DM Sans Medium" pitchFamily="2" charset="77"/>
                <a:cs typeface="Arial" panose="020B0604020202020204"/>
              </a:rPr>
              <a:t>Financial Review</a:t>
            </a:r>
          </a:p>
          <a:p>
            <a:pPr>
              <a:spcAft>
                <a:spcPts val="2400"/>
              </a:spcAft>
              <a:buClr>
                <a:srgbClr val="42148C"/>
              </a:buClr>
              <a:buSzPct val="100000"/>
            </a:pPr>
            <a:r>
              <a:rPr lang="en-US" sz="2600">
                <a:solidFill>
                  <a:schemeClr val="tx2"/>
                </a:solidFill>
                <a:latin typeface="DM Sans Medium" pitchFamily="2" charset="77"/>
                <a:cs typeface="Arial" panose="020B0604020202020204"/>
              </a:rPr>
              <a:t>Q&amp;A</a:t>
            </a:r>
          </a:p>
          <a:p>
            <a:pPr>
              <a:spcAft>
                <a:spcPts val="2400"/>
              </a:spcAft>
              <a:buClr>
                <a:srgbClr val="42148C"/>
              </a:buClr>
              <a:buSzPct val="100000"/>
            </a:pPr>
            <a:r>
              <a:rPr lang="en-US" sz="2600">
                <a:solidFill>
                  <a:schemeClr val="tx2"/>
                </a:solidFill>
                <a:latin typeface="DM Sans Medium" pitchFamily="2" charset="77"/>
                <a:cs typeface="Arial" panose="020B0604020202020204"/>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a:cxnSpLocks/>
          </p:cNvCxnSpPr>
          <p:nvPr/>
        </p:nvCxnSpPr>
        <p:spPr>
          <a:xfrm>
            <a:off x="613384" y="6107493"/>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D62FB047-473D-DD54-8D2C-6868D46E3C94}"/>
              </a:ext>
            </a:extLst>
          </p:cNvPr>
          <p:cNvPicPr>
            <a:picLocks noChangeAspect="1"/>
          </p:cNvPicPr>
          <p:nvPr/>
        </p:nvPicPr>
        <p:blipFill>
          <a:blip r:embed="rId3"/>
          <a:stretch>
            <a:fillRect/>
          </a:stretch>
        </p:blipFill>
        <p:spPr>
          <a:xfrm>
            <a:off x="609600" y="6289237"/>
            <a:ext cx="362079" cy="346880"/>
          </a:xfrm>
          <a:prstGeom prst="rect">
            <a:avLst/>
          </a:prstGeom>
        </p:spPr>
      </p:pic>
    </p:spTree>
    <p:extLst>
      <p:ext uri="{BB962C8B-B14F-4D97-AF65-F5344CB8AC3E}">
        <p14:creationId xmlns:p14="http://schemas.microsoft.com/office/powerpoint/2010/main" val="10760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600" y="962627"/>
            <a:ext cx="10960101" cy="493274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lgn="just"/>
            <a:r>
              <a:rPr lang="en-US" sz="800">
                <a:solidFill>
                  <a:srgbClr val="000000"/>
                </a:solidFill>
                <a:latin typeface="DM Sans"/>
              </a:rPr>
              <a:t>In addition to historical </a:t>
            </a:r>
            <a:r>
              <a:rPr lang="en-US" sz="800">
                <a:solidFill>
                  <a:srgbClr val="2A2C2E"/>
                </a:solidFill>
                <a:latin typeface="DM Sans"/>
              </a:rPr>
              <a:t>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a:t>
            </a:r>
            <a:r>
              <a:rPr lang="en-US" sz="800" err="1">
                <a:solidFill>
                  <a:srgbClr val="2A2C2E"/>
                </a:solidFill>
                <a:latin typeface="DM Sans"/>
              </a:rPr>
              <a:t>VerifyMe</a:t>
            </a:r>
            <a:r>
              <a:rPr lang="en-US" sz="800">
                <a:solidFill>
                  <a:srgbClr val="2A2C2E"/>
                </a:solidFill>
                <a:latin typeface="DM Sans"/>
              </a:rPr>
              <a:t>, Inc. together with its wholly owned subsidiary </a:t>
            </a:r>
            <a:r>
              <a:rPr lang="en-US" sz="800" err="1">
                <a:solidFill>
                  <a:srgbClr val="2A2C2E"/>
                </a:solidFill>
                <a:latin typeface="DM Sans"/>
              </a:rPr>
              <a:t>PeriShip</a:t>
            </a:r>
            <a:r>
              <a:rPr lang="en-US" sz="800">
                <a:solidFill>
                  <a:srgbClr val="2A2C2E"/>
                </a:solidFill>
                <a:latin typeface="DM Sans"/>
              </a:rPr>
              <a:t> Global LLC,  (“</a:t>
            </a:r>
            <a:r>
              <a:rPr lang="en-US" sz="800" err="1">
                <a:solidFill>
                  <a:srgbClr val="2A2C2E"/>
                </a:solidFill>
                <a:latin typeface="DM Sans"/>
              </a:rPr>
              <a:t>VerifyMe</a:t>
            </a:r>
            <a:r>
              <a:rPr lang="en-US" sz="800">
                <a:solidFill>
                  <a:srgbClr val="2A2C2E"/>
                </a:solidFill>
                <a:latin typeface="DM Sans"/>
              </a:rPr>
              <a:t>,” the “Company,” “we,” or “us”) that may constitute “forward-looking statements” within the meaning of the “safe harbor” provisions of the Private Securities Litigation Reform Act of 1995. </a:t>
            </a:r>
            <a:r>
              <a:rPr lang="en-US" sz="800">
                <a:solidFill>
                  <a:srgbClr val="2A2C2E"/>
                </a:solidFill>
                <a:effectLst/>
                <a:latin typeface="DM Sans"/>
                <a:ea typeface="Times New Roman" panose="02020603050405020304" pitchFamily="18" charset="0"/>
              </a:rPr>
              <a:t>The words “believe,” “continue,” “may,” “should,” "will,"</a:t>
            </a:r>
            <a:r>
              <a:rPr lang="en-US" sz="800">
                <a:solidFill>
                  <a:srgbClr val="2A2C2E"/>
                </a:solidFill>
                <a:latin typeface="DM Sans"/>
                <a:ea typeface="Times New Roman" panose="02020603050405020304" pitchFamily="18" charset="0"/>
              </a:rPr>
              <a:t> and</a:t>
            </a:r>
            <a:r>
              <a:rPr lang="en-US" sz="800">
                <a:solidFill>
                  <a:srgbClr val="2A2C2E"/>
                </a:solidFill>
                <a:effectLst/>
                <a:latin typeface="DM Sans"/>
                <a:ea typeface="Times New Roman" panose="02020603050405020304" pitchFamily="18" charset="0"/>
              </a:rPr>
              <a:t> similar 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a:t>
            </a:r>
            <a:r>
              <a:rPr lang="en-US" sz="800">
                <a:solidFill>
                  <a:srgbClr val="2A2C2E"/>
                </a:solidFill>
                <a:latin typeface="DM Sans"/>
                <a:ea typeface="Times New Roman" panose="02020603050405020304" pitchFamily="18" charset="0"/>
              </a:rPr>
              <a:t>our ability to regain compliance with the Nasdaq Listing Standards and maintain the listing of our securities on Nasdaq, our</a:t>
            </a:r>
            <a:r>
              <a:rPr lang="en-US" sz="800">
                <a:solidFill>
                  <a:srgbClr val="2A2C2E"/>
                </a:solidFill>
                <a:effectLst/>
                <a:latin typeface="DM Sans"/>
                <a:ea typeface="Times New Roman" panose="02020603050405020304" pitchFamily="18" charset="0"/>
              </a:rPr>
              <a:t> engagement in future acquisitions or strategic partnerships that increase our capital requirements or cause us to incur debt or assume contingent liabilities,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the ability of our strategic partners to integrate our solutions into their product offerings,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a:t>
            </a:r>
          </a:p>
          <a:p>
            <a:pPr algn="just"/>
            <a:endParaRPr lang="en-US" sz="800">
              <a:solidFill>
                <a:srgbClr val="000000"/>
              </a:solidFill>
              <a:latin typeface="DM Sans" pitchFamily="2" charset="0"/>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2024,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a:t>
            </a:r>
            <a:r>
              <a:rPr lang="en-US" sz="800" err="1">
                <a:solidFill>
                  <a:srgbClr val="000000"/>
                </a:solidFill>
                <a:latin typeface="DM Sans"/>
              </a:rPr>
              <a:t>i</a:t>
            </a:r>
            <a:r>
              <a:rPr lang="en-US" sz="800">
                <a:solidFill>
                  <a:srgbClr val="000000"/>
                </a:solidFill>
                <a:latin typeface="DM Sans"/>
              </a:rPr>
              <a:t>)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panose="020B0604020202020204"/>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a:cxnSpLocks/>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tx2"/>
                </a:solidFill>
                <a:latin typeface="DM Sans Medium" pitchFamily="2" charset="77"/>
                <a:sym typeface="DM Sans Bold"/>
              </a:rPr>
              <a:t>NASDAQ:VRME</a:t>
            </a:r>
            <a:endParaRPr lang="en-US" sz="1400" spc="60">
              <a:solidFill>
                <a:schemeClr val="tx2"/>
              </a:solidFill>
              <a:latin typeface="DM Sans Medium" pitchFamily="2" charset="77"/>
            </a:endParaRPr>
          </a:p>
        </p:txBody>
      </p:sp>
      <p:sp>
        <p:nvSpPr>
          <p:cNvPr id="3" name="The challenge……">
            <a:extLst>
              <a:ext uri="{FF2B5EF4-FFF2-40B4-BE49-F238E27FC236}">
                <a16:creationId xmlns:a16="http://schemas.microsoft.com/office/drawing/2014/main" id="{C5BE5E34-7B61-A71C-9FB1-4D01E8C4189D}"/>
              </a:ext>
            </a:extLst>
          </p:cNvPr>
          <p:cNvSpPr txBox="1"/>
          <p:nvPr/>
        </p:nvSpPr>
        <p:spPr>
          <a:xfrm>
            <a:off x="1053460" y="65286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4" name="Picture 3" descr="A logo with a white letter in a circle&#10;&#10;Description automatically generated">
            <a:extLst>
              <a:ext uri="{FF2B5EF4-FFF2-40B4-BE49-F238E27FC236}">
                <a16:creationId xmlns:a16="http://schemas.microsoft.com/office/drawing/2014/main" id="{CFBC4595-58AE-C069-00DE-6D00E9E4BDC2}"/>
              </a:ext>
            </a:extLst>
          </p:cNvPr>
          <p:cNvPicPr>
            <a:picLocks noChangeAspect="1"/>
          </p:cNvPicPr>
          <p:nvPr/>
        </p:nvPicPr>
        <p:blipFill>
          <a:blip r:embed="rId2"/>
          <a:stretch>
            <a:fillRect/>
          </a:stretch>
        </p:blipFill>
        <p:spPr>
          <a:xfrm>
            <a:off x="609600" y="6419866"/>
            <a:ext cx="362079" cy="346880"/>
          </a:xfrm>
          <a:prstGeom prst="rect">
            <a:avLst/>
          </a:prstGeom>
        </p:spPr>
      </p:pic>
    </p:spTree>
    <p:extLst>
      <p:ext uri="{BB962C8B-B14F-4D97-AF65-F5344CB8AC3E}">
        <p14:creationId xmlns:p14="http://schemas.microsoft.com/office/powerpoint/2010/main" val="343487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chemeClr val="accent1"/>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pic>
        <p:nvPicPr>
          <p:cNvPr id="8" name="Picture 7" descr="A logo with a white letter in a circle&#10;&#10;Description automatically generated">
            <a:extLst>
              <a:ext uri="{FF2B5EF4-FFF2-40B4-BE49-F238E27FC236}">
                <a16:creationId xmlns:a16="http://schemas.microsoft.com/office/drawing/2014/main" id="{4B94AF9F-7C78-5D9D-47A3-E2F6B8812852}"/>
              </a:ext>
            </a:extLst>
          </p:cNvPr>
          <p:cNvPicPr>
            <a:picLocks noChangeAspect="1"/>
          </p:cNvPicPr>
          <p:nvPr/>
        </p:nvPicPr>
        <p:blipFill>
          <a:blip r:embed="rId2"/>
          <a:stretch>
            <a:fillRect/>
          </a:stretch>
        </p:blipFill>
        <p:spPr>
          <a:xfrm>
            <a:off x="534376" y="530687"/>
            <a:ext cx="1223657" cy="1172294"/>
          </a:xfrm>
          <a:prstGeom prst="rect">
            <a:avLst/>
          </a:prstGeom>
        </p:spPr>
      </p:pic>
    </p:spTree>
    <p:extLst>
      <p:ext uri="{BB962C8B-B14F-4D97-AF65-F5344CB8AC3E}">
        <p14:creationId xmlns:p14="http://schemas.microsoft.com/office/powerpoint/2010/main" val="26525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FE4001B-2EE6-764F-9F94-A00EC95CF200}"/>
              </a:ext>
            </a:extLst>
          </p:cNvPr>
          <p:cNvSpPr/>
          <p:nvPr/>
        </p:nvSpPr>
        <p:spPr>
          <a:xfrm>
            <a:off x="585098" y="1832527"/>
            <a:ext cx="1806276" cy="18062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a:cxnSpLocks/>
          </p:cNvCxnSpPr>
          <p:nvPr/>
        </p:nvCxnSpPr>
        <p:spPr>
          <a:xfrm flipH="1">
            <a:off x="2170915" y="1533039"/>
            <a:ext cx="540622" cy="384834"/>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487074" y="810325"/>
            <a:ext cx="3383617"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ea typeface="+mn-lt"/>
                <a:cs typeface="+mn-lt"/>
                <a:sym typeface="DM Sans Bold"/>
              </a:rPr>
              <a:t>Overall Performance</a:t>
            </a:r>
            <a:endParaRPr lang="en-US">
              <a:solidFill>
                <a:schemeClr val="tx2"/>
              </a:solidFill>
            </a:endParaRPr>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96783" y="1075709"/>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71202" y="1310122"/>
              <a:ext cx="486137"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487075" y="1124863"/>
            <a:ext cx="8450926" cy="143629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Q1 2025 VerifyMe Revenue down 22.6% versus Q1 2024</a:t>
            </a:r>
          </a:p>
          <a:p>
            <a:pPr marL="742950" lvl="1"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Q1 2025 Precision Logistics proactive services revenue 12.6% below Q1 2024</a:t>
            </a:r>
            <a:r>
              <a:rPr lang="en-NZ" sz="1400" baseline="30000">
                <a:solidFill>
                  <a:srgbClr val="2A2C2E"/>
                </a:solidFill>
                <a:latin typeface="DM Sans"/>
                <a:ea typeface="+mn-lt"/>
                <a:cs typeface="+mn-lt"/>
                <a:sym typeface="DM Sans Bold"/>
              </a:rPr>
              <a:t> </a:t>
            </a:r>
          </a:p>
          <a:p>
            <a:pPr marL="742950" lvl="1"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Q1 2025 Precision Logistics premium services revenue 47.1% below Q1 2024 (due to a single account insourcing that was announced Q2 of 2024)</a:t>
            </a:r>
            <a:r>
              <a:rPr lang="en-NZ" sz="1400" baseline="30000">
                <a:solidFill>
                  <a:srgbClr val="2A2C2E"/>
                </a:solidFill>
                <a:latin typeface="DM Sans"/>
                <a:ea typeface="+mn-lt"/>
                <a:cs typeface="+mn-lt"/>
                <a:sym typeface="DM Sans Bold"/>
              </a:rPr>
              <a:t> </a:t>
            </a:r>
            <a:endParaRPr lang="en-NZ" sz="1400">
              <a:solidFill>
                <a:srgbClr val="2A2C2E"/>
              </a:solidFill>
              <a:latin typeface="DM Sans" pitchFamily="2" charset="0"/>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Q1 2025 Operating Expenses 28.3% below Q1 2024 operating expenses</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Q1 2025 Precision Logistics proactive services gross margin has improved compared to Q1 2024</a:t>
            </a:r>
            <a:endParaRPr lang="en-NZ" sz="1400">
              <a:solidFill>
                <a:srgbClr val="FF0000"/>
              </a:solidFill>
              <a:latin typeface="DM Sans"/>
              <a:ea typeface="+mn-lt"/>
              <a:cs typeface="+mn-lt"/>
            </a:endParaRPr>
          </a:p>
          <a:p>
            <a:pPr marL="742950" lvl="1" indent="-285750">
              <a:buFont typeface="Arial"/>
              <a:buChar char="•"/>
              <a:defRPr sz="3500">
                <a:solidFill>
                  <a:srgbClr val="42148C"/>
                </a:solidFill>
                <a:latin typeface="+mj-lt"/>
                <a:ea typeface="+mj-ea"/>
                <a:cs typeface="+mj-cs"/>
                <a:sym typeface="DM Sans Bold"/>
              </a:defRPr>
            </a:pPr>
            <a:endParaRPr lang="en-NZ" sz="1400" baseline="300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864321" y="2672373"/>
            <a:ext cx="3754213"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rPr>
              <a:t>Capital </a:t>
            </a:r>
            <a:endParaRPr lang="en-NZ" sz="2000">
              <a:solidFill>
                <a:schemeClr val="tx2"/>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873204" y="3032058"/>
            <a:ext cx="8054872" cy="43088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Cash $5.7M at end of Q1 2025</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Convertible note $0.8M of outstanding principal at end of Q1 2025</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383625" y="3728593"/>
            <a:ext cx="4798174"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sym typeface="DM Sans Bold"/>
              </a:rPr>
              <a:t>Strategic Initiatives</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396664" y="3850465"/>
            <a:ext cx="8643913" cy="172354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Continuing efforts to expand revenue with directly contracted PeriShip customers</a:t>
            </a:r>
          </a:p>
          <a:p>
            <a:pPr marL="742950" lvl="1"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Continuing to optimize direct customer marketing and sales approach</a:t>
            </a:r>
          </a:p>
          <a:p>
            <a:pPr marL="742950" lvl="1"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Conversations with other freight handlers and third-party logistics companies</a:t>
            </a:r>
          </a:p>
          <a:p>
            <a:pPr marL="742950" lvl="1"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Working to integrate with e-commerce shopping carts</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cs typeface="Arial"/>
              </a:rPr>
              <a:t>Continued conversations with both transformative and tuck-in potential acquisitions </a:t>
            </a:r>
            <a:endParaRPr lang="en-NZ" sz="1400">
              <a:solidFill>
                <a:srgbClr val="2A2C2E"/>
              </a:solidFill>
              <a:latin typeface="DM Sans"/>
              <a:cs typeface="Arial"/>
            </a:endParaRPr>
          </a:p>
          <a:p>
            <a:pP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2731609" y="3835702"/>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2739464" y="3840023"/>
            <a:ext cx="513782" cy="54860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184754" y="2799586"/>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423270" y="264943"/>
            <a:ext cx="8998021" cy="4167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chemeClr val="tx2"/>
                </a:solidFill>
                <a:latin typeface="DM Sans Medium" pitchFamily="2" charset="77"/>
                <a:sym typeface="DM Sans Bold"/>
              </a:rPr>
              <a:t>Strategic </a:t>
            </a:r>
            <a:r>
              <a:rPr lang="en-NZ" sz="3600">
                <a:solidFill>
                  <a:schemeClr val="tx2"/>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a:cxnSpLocks/>
          </p:cNvCxnSpPr>
          <p:nvPr/>
        </p:nvCxnSpPr>
        <p:spPr>
          <a:xfrm>
            <a:off x="613384" y="5840128"/>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76DEA22-E317-4649-BE1F-5537C7AD8511}"/>
              </a:ext>
            </a:extLst>
          </p:cNvPr>
          <p:cNvCxnSpPr>
            <a:cxnSpLocks/>
          </p:cNvCxnSpPr>
          <p:nvPr/>
        </p:nvCxnSpPr>
        <p:spPr>
          <a:xfrm flipH="1" flipV="1">
            <a:off x="2245478" y="3428072"/>
            <a:ext cx="454377" cy="441849"/>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a:cxnSpLocks/>
          </p:cNvCxnSpPr>
          <p:nvPr/>
        </p:nvCxnSpPr>
        <p:spPr>
          <a:xfrm flipH="1" flipV="1">
            <a:off x="2517834" y="2920491"/>
            <a:ext cx="540292" cy="101807"/>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pic>
        <p:nvPicPr>
          <p:cNvPr id="11" name="Picture 10" descr="A logo with a white letter in a circle&#10;&#10;Description automatically generated">
            <a:extLst>
              <a:ext uri="{FF2B5EF4-FFF2-40B4-BE49-F238E27FC236}">
                <a16:creationId xmlns:a16="http://schemas.microsoft.com/office/drawing/2014/main" id="{F4BD879C-1CDC-16F5-9768-AD08C928C699}"/>
              </a:ext>
            </a:extLst>
          </p:cNvPr>
          <p:cNvPicPr>
            <a:picLocks noChangeAspect="1"/>
          </p:cNvPicPr>
          <p:nvPr/>
        </p:nvPicPr>
        <p:blipFill>
          <a:blip r:embed="rId3"/>
          <a:stretch>
            <a:fillRect/>
          </a:stretch>
        </p:blipFill>
        <p:spPr>
          <a:xfrm>
            <a:off x="888195" y="2127780"/>
            <a:ext cx="1214624" cy="1163639"/>
          </a:xfrm>
          <a:prstGeom prst="rect">
            <a:avLst/>
          </a:prstGeom>
        </p:spPr>
      </p:pic>
      <p:sp>
        <p:nvSpPr>
          <p:cNvPr id="14" name="The challenge……">
            <a:extLst>
              <a:ext uri="{FF2B5EF4-FFF2-40B4-BE49-F238E27FC236}">
                <a16:creationId xmlns:a16="http://schemas.microsoft.com/office/drawing/2014/main" id="{0477D926-E574-8F7A-71DD-D43A2422CA68}"/>
              </a:ext>
            </a:extLst>
          </p:cNvPr>
          <p:cNvSpPr txBox="1"/>
          <p:nvPr/>
        </p:nvSpPr>
        <p:spPr>
          <a:xfrm>
            <a:off x="1031688" y="63000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9" name="Picture 18" descr="A logo with a white letter in a circle&#10;&#10;Description automatically generated">
            <a:extLst>
              <a:ext uri="{FF2B5EF4-FFF2-40B4-BE49-F238E27FC236}">
                <a16:creationId xmlns:a16="http://schemas.microsoft.com/office/drawing/2014/main" id="{DB21418E-8BF1-AA14-01D4-91E7E272B6E0}"/>
              </a:ext>
            </a:extLst>
          </p:cNvPr>
          <p:cNvPicPr>
            <a:picLocks noChangeAspect="1"/>
          </p:cNvPicPr>
          <p:nvPr/>
        </p:nvPicPr>
        <p:blipFill>
          <a:blip r:embed="rId3"/>
          <a:stretch>
            <a:fillRect/>
          </a:stretch>
        </p:blipFill>
        <p:spPr>
          <a:xfrm>
            <a:off x="587828" y="6191266"/>
            <a:ext cx="362079" cy="346880"/>
          </a:xfrm>
          <a:prstGeom prst="rect">
            <a:avLst/>
          </a:prstGeom>
        </p:spPr>
      </p:pic>
    </p:spTree>
    <p:extLst>
      <p:ext uri="{BB962C8B-B14F-4D97-AF65-F5344CB8AC3E}">
        <p14:creationId xmlns:p14="http://schemas.microsoft.com/office/powerpoint/2010/main" val="74200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Q1 2025 Financial Highlights </a:t>
            </a:r>
          </a:p>
          <a:p>
            <a:pPr marL="355600" indent="-355600">
              <a:lnSpc>
                <a:spcPct val="120000"/>
              </a:lnSpc>
              <a:buFont typeface="System Font Regular"/>
              <a:buChar char="–"/>
            </a:pPr>
            <a:r>
              <a:rPr lang="en-US" sz="2400">
                <a:solidFill>
                  <a:schemeClr val="bg1"/>
                </a:solidFill>
                <a:latin typeface="DM Sans"/>
                <a:cs typeface="Arial" panose="020B0604020202020204"/>
              </a:rPr>
              <a:t>Balance Sheet</a:t>
            </a:r>
          </a:p>
          <a:p>
            <a:pPr marL="355600" indent="-355600">
              <a:lnSpc>
                <a:spcPct val="120000"/>
              </a:lnSpc>
              <a:buFont typeface="System Font Regular"/>
              <a:buChar char="–"/>
            </a:pPr>
            <a:endParaRPr lang="en-US" sz="2400">
              <a:solidFill>
                <a:schemeClr val="bg1"/>
              </a:solidFill>
              <a:latin typeface="DM Sans"/>
              <a:cs typeface="Arial" panose="020B0604020202020204"/>
            </a:endParaRPr>
          </a:p>
          <a:p>
            <a:pPr marL="355600" indent="-355600">
              <a:lnSpc>
                <a:spcPct val="120000"/>
              </a:lnSpc>
              <a:buFont typeface="System Font Regular"/>
              <a:buChar char="–"/>
            </a:pPr>
            <a:endParaRPr lang="en-US" sz="2400">
              <a:solidFill>
                <a:schemeClr val="bg1"/>
              </a:solidFill>
              <a:latin typeface="DM Sans"/>
              <a:cs typeface="Arial" panose="020B0604020202020204"/>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7443CE42-356F-F772-B6B2-46EB27B4A658}"/>
              </a:ext>
            </a:extLst>
          </p:cNvPr>
          <p:cNvPicPr>
            <a:picLocks noChangeAspect="1"/>
          </p:cNvPicPr>
          <p:nvPr/>
        </p:nvPicPr>
        <p:blipFill>
          <a:blip r:embed="rId2"/>
          <a:stretch>
            <a:fillRect/>
          </a:stretch>
        </p:blipFill>
        <p:spPr>
          <a:xfrm>
            <a:off x="543989" y="448001"/>
            <a:ext cx="1183774" cy="1134085"/>
          </a:xfrm>
          <a:prstGeom prst="rect">
            <a:avLst/>
          </a:prstGeom>
        </p:spPr>
      </p:pic>
    </p:spTree>
    <p:extLst>
      <p:ext uri="{BB962C8B-B14F-4D97-AF65-F5344CB8AC3E}">
        <p14:creationId xmlns:p14="http://schemas.microsoft.com/office/powerpoint/2010/main" val="8986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accent2"/>
                </a:solidFill>
                <a:latin typeface="DM Sans Medium"/>
                <a:sym typeface="DM Sans Bold"/>
              </a:rPr>
              <a:t>Q1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772613" y="725255"/>
            <a:ext cx="7386001" cy="97968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Revenue</a:t>
            </a:r>
            <a:endParaRPr lang="en-NZ" sz="1900" b="1">
              <a:solidFill>
                <a:schemeClr val="accent2"/>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Decline largely related to previously announced discontinued contract in Premium services</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Proactive revenue decline primarily due to lower shipping volumes</a:t>
            </a:r>
            <a:endParaRPr lang="en-US" sz="1400">
              <a:latin typeface="DM Sans" pitchFamily="2" charset="77"/>
              <a:ea typeface="+mj-ea"/>
              <a:cs typeface="+mj-cs"/>
            </a:endParaRPr>
          </a:p>
        </p:txBody>
      </p:sp>
      <p:cxnSp>
        <p:nvCxnSpPr>
          <p:cNvPr id="29" name="Straight Connector 28">
            <a:extLst>
              <a:ext uri="{FF2B5EF4-FFF2-40B4-BE49-F238E27FC236}">
                <a16:creationId xmlns:a16="http://schemas.microsoft.com/office/drawing/2014/main" id="{5C5EE81C-8E5E-714A-9361-6D6A8B176DC3}"/>
              </a:ext>
            </a:extLst>
          </p:cNvPr>
          <p:cNvCxnSpPr>
            <a:cxnSpLocks/>
          </p:cNvCxnSpPr>
          <p:nvPr/>
        </p:nvCxnSpPr>
        <p:spPr>
          <a:xfrm>
            <a:off x="635469" y="820238"/>
            <a:ext cx="0" cy="1172444"/>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1038131"/>
            <a:ext cx="1170000" cy="110079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$4.5M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49209" y="4311075"/>
            <a:ext cx="238299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736917" y="4158894"/>
            <a:ext cx="3979217" cy="94840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endParaRPr lang="en-NZ" sz="1900" b="1">
              <a:solidFill>
                <a:schemeClr val="tx2"/>
              </a:solidFill>
              <a:latin typeface="DM Sans"/>
              <a:sym typeface="DM Sans Bold"/>
            </a:endParaRPr>
          </a:p>
          <a:p>
            <a:pPr>
              <a:lnSpc>
                <a:spcPts val="3000"/>
              </a:lnSpc>
              <a:defRPr sz="3500">
                <a:solidFill>
                  <a:srgbClr val="42148C"/>
                </a:solidFill>
                <a:latin typeface="+mj-lt"/>
                <a:ea typeface="+mj-ea"/>
                <a:cs typeface="+mj-cs"/>
                <a:sym typeface="DM Sans Bold"/>
              </a:defRPr>
            </a:pPr>
            <a:r>
              <a:rPr lang="en-NZ" sz="1900" b="1">
                <a:solidFill>
                  <a:schemeClr val="tx2"/>
                </a:solidFill>
                <a:latin typeface="DM Sans"/>
                <a:sym typeface="DM Sans Bold"/>
              </a:rPr>
              <a:t>Net Loss</a:t>
            </a:r>
          </a:p>
          <a:p>
            <a:pPr marL="342900" indent="-342900">
              <a:lnSpc>
                <a:spcPts val="3000"/>
              </a:lnSpc>
              <a:buFont typeface="Arial" panose="020B0604020202020204" pitchFamily="34" charset="0"/>
              <a:buChar char="•"/>
              <a:defRPr sz="3500">
                <a:solidFill>
                  <a:srgbClr val="42148C"/>
                </a:solidFill>
                <a:latin typeface="+mj-lt"/>
                <a:ea typeface="+mj-ea"/>
                <a:cs typeface="+mj-cs"/>
                <a:sym typeface="DM Sans Bold"/>
              </a:defRPr>
            </a:pPr>
            <a:r>
              <a:rPr lang="en-NZ" sz="1400">
                <a:solidFill>
                  <a:schemeClr val="tx2"/>
                </a:solidFill>
                <a:latin typeface="DM Sans"/>
                <a:sym typeface="DM Sans Bold"/>
              </a:rPr>
              <a:t>Flat year over year</a:t>
            </a: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a:cxnSpLocks/>
          </p:cNvCxnSpPr>
          <p:nvPr/>
        </p:nvCxnSpPr>
        <p:spPr>
          <a:xfrm>
            <a:off x="623538"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21388" y="2467802"/>
            <a:ext cx="6399476" cy="92066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Gross Profit</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Continue to show improvements in Proactive Services margin %</a:t>
            </a:r>
            <a:endParaRPr lang="en-US" sz="1400">
              <a:solidFill>
                <a:srgbClr val="2A2C2E"/>
              </a:solidFill>
              <a:latin typeface="DM Sans"/>
              <a:ea typeface="+mj-ea"/>
              <a:cs typeface="+mj-c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Improvement more than offset by decline from previously announced discontinued higher margin Premium contract</a:t>
            </a:r>
            <a:endParaRPr lang="en-US" sz="1400">
              <a:ea typeface="+mj-ea"/>
              <a:cs typeface="Arial" panose="020B0604020202020204"/>
            </a:endParaRPr>
          </a:p>
          <a:p>
            <a:pPr>
              <a:defRPr sz="3500">
                <a:solidFill>
                  <a:srgbClr val="42148C"/>
                </a:solidFill>
                <a:latin typeface="+mj-lt"/>
                <a:ea typeface="+mj-ea"/>
                <a:cs typeface="+mj-cs"/>
                <a:sym typeface="DM Sans Bold"/>
              </a:defRPr>
            </a:pPr>
            <a:endParaRPr lang="en-US" sz="1600">
              <a:solidFill>
                <a:srgbClr val="2A2C2E"/>
              </a:solidFill>
              <a:latin typeface="DM Sans"/>
              <a:ea typeface="+mj-ea"/>
              <a:cs typeface="+mj-cs"/>
            </a:endParaRPr>
          </a:p>
        </p:txBody>
      </p:sp>
      <p:cxnSp>
        <p:nvCxnSpPr>
          <p:cNvPr id="68" name="Straight Connector 67">
            <a:extLst>
              <a:ext uri="{FF2B5EF4-FFF2-40B4-BE49-F238E27FC236}">
                <a16:creationId xmlns:a16="http://schemas.microsoft.com/office/drawing/2014/main" id="{D3D99E79-CADF-EF4E-A1FE-FB21C1B6A9E3}"/>
              </a:ext>
            </a:extLst>
          </p:cNvPr>
          <p:cNvCxnSpPr>
            <a:cxnSpLocks/>
          </p:cNvCxnSpPr>
          <p:nvPr/>
        </p:nvCxnSpPr>
        <p:spPr>
          <a:xfrm>
            <a:off x="597519" y="2523263"/>
            <a:ext cx="0" cy="1170189"/>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$1.5M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10046827" y="2839722"/>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chemeClr val="tx2"/>
                </a:solidFill>
                <a:latin typeface="DM Sans"/>
                <a:sym typeface="DM Sans Bold"/>
              </a:rPr>
              <a:t>33% </a:t>
            </a:r>
            <a:endParaRPr lang="en-NZ" sz="1600" b="1">
              <a:solidFill>
                <a:schemeClr val="tx2"/>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155338"/>
            <a:ext cx="9029279" cy="630942"/>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chemeClr val="tx2"/>
                </a:solidFill>
                <a:latin typeface="Arial"/>
              </a:rPr>
              <a:t>(1) </a:t>
            </a:r>
            <a:r>
              <a:rPr lang="en-US" sz="700">
                <a:latin typeface="Arial"/>
              </a:rPr>
              <a:t>The term Adjusted EBITDA is a non-GAAP financial measure that the Company believes is useful to investors in evaluating its results.  Adjusted EBITDA represents EBITDA (net loss before interest (income) expense, income tax expense (benefit), depreciation and amortization) plus non-cash stock compensation expense, severance expense, gain on derecognized liability, impairments, change in fair value of contingent consideration, and one-time professional expenses for acquisitions and divestiture. For a reconciliation of this non-GAAP financial measure to the most comparable GAAP equivalent, net loss, see the Non-GAAP Reconciliation along with related footnotes, in the Appendix to this presentation.</a:t>
            </a:r>
          </a:p>
          <a:p>
            <a:pPr defTabSz="457200">
              <a:spcBef>
                <a:spcPct val="0"/>
              </a:spcBef>
              <a:spcAft>
                <a:spcPct val="0"/>
              </a:spcAft>
            </a:pPr>
            <a:endParaRPr lang="en-US" sz="700">
              <a:solidFill>
                <a:schemeClr val="tx2"/>
              </a:solidFill>
              <a:latin typeface="Arial"/>
            </a:endParaRP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a:cxnSpLocks/>
          </p:cNvCxnSpPr>
          <p:nvPr/>
        </p:nvCxnSpPr>
        <p:spPr>
          <a:xfrm>
            <a:off x="712345" y="5988740"/>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F87AA231-880A-9546-8A6E-82FFE2AE2FC0}"/>
              </a:ext>
            </a:extLst>
          </p:cNvPr>
          <p:cNvSpPr/>
          <p:nvPr/>
        </p:nvSpPr>
        <p:spPr>
          <a:xfrm>
            <a:off x="3113592" y="4325491"/>
            <a:ext cx="1138231" cy="10817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($0.6M)</a:t>
            </a:r>
          </a:p>
        </p:txBody>
      </p:sp>
      <p:sp>
        <p:nvSpPr>
          <p:cNvPr id="5" name="Oval 4">
            <a:extLst>
              <a:ext uri="{FF2B5EF4-FFF2-40B4-BE49-F238E27FC236}">
                <a16:creationId xmlns:a16="http://schemas.microsoft.com/office/drawing/2014/main" id="{20051032-47D4-5E21-E690-8ED114DF9660}"/>
              </a:ext>
            </a:extLst>
          </p:cNvPr>
          <p:cNvSpPr/>
          <p:nvPr/>
        </p:nvSpPr>
        <p:spPr>
          <a:xfrm>
            <a:off x="9006880" y="4144884"/>
            <a:ext cx="1256984" cy="126975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a:t>
            </a:r>
          </a:p>
        </p:txBody>
      </p:sp>
      <p:sp>
        <p:nvSpPr>
          <p:cNvPr id="6" name="Pentagon 47">
            <a:extLst>
              <a:ext uri="{FF2B5EF4-FFF2-40B4-BE49-F238E27FC236}">
                <a16:creationId xmlns:a16="http://schemas.microsoft.com/office/drawing/2014/main" id="{D85D9C6B-8AD0-1504-A221-C817C7C5FA8F}"/>
              </a:ext>
            </a:extLst>
          </p:cNvPr>
          <p:cNvSpPr/>
          <p:nvPr/>
        </p:nvSpPr>
        <p:spPr>
          <a:xfrm>
            <a:off x="4961345" y="4311075"/>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5166545" y="4626531"/>
            <a:ext cx="3575495" cy="76201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chemeClr val="tx2"/>
                </a:solidFill>
                <a:latin typeface="DM Sans"/>
                <a:sym typeface="DM Sans Bold"/>
              </a:rPr>
              <a:t>Adjusted EBITDA</a:t>
            </a:r>
            <a:r>
              <a:rPr lang="en-US" sz="1900" b="1" baseline="30000">
                <a:solidFill>
                  <a:schemeClr val="tx2"/>
                </a:solidFill>
                <a:latin typeface="DM Sans"/>
                <a:sym typeface="DM Sans Bold"/>
              </a:rPr>
              <a:t>(1)</a:t>
            </a:r>
            <a:endParaRPr lang="en-US" sz="3500" baseline="30000">
              <a:solidFill>
                <a:schemeClr val="tx2"/>
              </a:solidFill>
              <a:latin typeface="Arial" panose="020B0604020202020204"/>
              <a:cs typeface="Arial" panose="020B0604020202020204"/>
              <a:sym typeface="DM Sans Bold"/>
            </a:endParaRPr>
          </a:p>
          <a:p>
            <a:pPr>
              <a:defRPr sz="3500">
                <a:solidFill>
                  <a:srgbClr val="42148C"/>
                </a:solidFill>
                <a:latin typeface="+mj-lt"/>
                <a:ea typeface="+mj-ea"/>
                <a:cs typeface="+mj-cs"/>
                <a:sym typeface="DM Sans Bold"/>
              </a:defRPr>
            </a:pPr>
            <a:endParaRPr lang="en-US" sz="1400">
              <a:solidFill>
                <a:srgbClr val="000000"/>
              </a:solidFill>
              <a:latin typeface="DM Sans" pitchFamily="2" charset="0"/>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a:cxnSpLocks/>
          </p:cNvCxnSpPr>
          <p:nvPr/>
        </p:nvCxnSpPr>
        <p:spPr>
          <a:xfrm>
            <a:off x="4913729"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060E7465-8504-EAE3-F7D4-5533B3C09746}"/>
              </a:ext>
            </a:extLst>
          </p:cNvPr>
          <p:cNvSpPr txBox="1"/>
          <p:nvPr/>
        </p:nvSpPr>
        <p:spPr>
          <a:xfrm>
            <a:off x="1031688" y="63508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B1FBA25D-5C7D-5D5D-8B93-18444D58DCFF}"/>
              </a:ext>
            </a:extLst>
          </p:cNvPr>
          <p:cNvPicPr>
            <a:picLocks noChangeAspect="1"/>
          </p:cNvPicPr>
          <p:nvPr/>
        </p:nvPicPr>
        <p:blipFill>
          <a:blip r:embed="rId2"/>
          <a:stretch>
            <a:fillRect/>
          </a:stretch>
        </p:blipFill>
        <p:spPr>
          <a:xfrm>
            <a:off x="587828" y="6242066"/>
            <a:ext cx="362079" cy="346880"/>
          </a:xfrm>
          <a:prstGeom prst="rect">
            <a:avLst/>
          </a:prstGeom>
        </p:spPr>
      </p:pic>
    </p:spTree>
    <p:extLst>
      <p:ext uri="{BB962C8B-B14F-4D97-AF65-F5344CB8AC3E}">
        <p14:creationId xmlns:p14="http://schemas.microsoft.com/office/powerpoint/2010/main" val="258368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6776FE-D3AF-D241-B68D-5F475BBBE032}"/>
              </a:ext>
            </a:extLst>
          </p:cNvPr>
          <p:cNvGraphicFramePr>
            <a:graphicFrameLocks noGrp="1"/>
          </p:cNvGraphicFramePr>
          <p:nvPr>
            <p:extLst>
              <p:ext uri="{D42A27DB-BD31-4B8C-83A1-F6EECF244321}">
                <p14:modId xmlns:p14="http://schemas.microsoft.com/office/powerpoint/2010/main" val="1025676287"/>
              </p:ext>
            </p:extLst>
          </p:nvPr>
        </p:nvGraphicFramePr>
        <p:xfrm>
          <a:off x="297913" y="66265"/>
          <a:ext cx="11596173" cy="6191577"/>
        </p:xfrm>
        <a:graphic>
          <a:graphicData uri="http://schemas.openxmlformats.org/drawingml/2006/table">
            <a:tbl>
              <a:tblPr firstRow="1" bandRow="1">
                <a:tableStyleId>{5C22544A-7EE6-4342-B048-85BDC9FD1C3A}</a:tableStyleId>
              </a:tblPr>
              <a:tblGrid>
                <a:gridCol w="4118161">
                  <a:extLst>
                    <a:ext uri="{9D8B030D-6E8A-4147-A177-3AD203B41FA5}">
                      <a16:colId xmlns:a16="http://schemas.microsoft.com/office/drawing/2014/main" val="3573797054"/>
                    </a:ext>
                  </a:extLst>
                </a:gridCol>
                <a:gridCol w="3637593">
                  <a:extLst>
                    <a:ext uri="{9D8B030D-6E8A-4147-A177-3AD203B41FA5}">
                      <a16:colId xmlns:a16="http://schemas.microsoft.com/office/drawing/2014/main" val="752724402"/>
                    </a:ext>
                  </a:extLst>
                </a:gridCol>
                <a:gridCol w="316208">
                  <a:extLst>
                    <a:ext uri="{9D8B030D-6E8A-4147-A177-3AD203B41FA5}">
                      <a16:colId xmlns:a16="http://schemas.microsoft.com/office/drawing/2014/main" val="2931773047"/>
                    </a:ext>
                  </a:extLst>
                </a:gridCol>
                <a:gridCol w="3524211">
                  <a:extLst>
                    <a:ext uri="{9D8B030D-6E8A-4147-A177-3AD203B41FA5}">
                      <a16:colId xmlns:a16="http://schemas.microsoft.com/office/drawing/2014/main" val="3673505265"/>
                    </a:ext>
                  </a:extLst>
                </a:gridCol>
              </a:tblGrid>
              <a:tr h="699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600" b="0" i="0" spc="40" baseline="0">
                        <a:solidFill>
                          <a:schemeClr val="tx1"/>
                        </a:solidFill>
                        <a:latin typeface="DM Sans Medium"/>
                      </a:endParaRPr>
                    </a:p>
                    <a:p>
                      <a:pPr lvl="0" algn="ctr">
                        <a:buNone/>
                      </a:pPr>
                      <a:r>
                        <a:rPr lang="en-US" sz="1600" b="0" i="0" spc="40" baseline="0">
                          <a:solidFill>
                            <a:schemeClr val="tx1"/>
                          </a:solidFill>
                          <a:latin typeface="DM Sans Medium"/>
                        </a:rPr>
                        <a:t>March 31, 2025</a:t>
                      </a:r>
                    </a:p>
                    <a:p>
                      <a:pPr lvl="0" algn="ctr">
                        <a:buNone/>
                      </a:pPr>
                      <a:r>
                        <a:rPr lang="en-US" sz="1100" b="0" i="0" spc="40" baseline="0">
                          <a:solidFill>
                            <a:schemeClr val="tx1"/>
                          </a:solidFill>
                          <a:latin typeface="DM Sans Medium"/>
                        </a:rPr>
                        <a:t>(Unaudited)</a:t>
                      </a:r>
                    </a:p>
                    <a:p>
                      <a:pPr algn="ctr"/>
                      <a:endParaRPr lang="en-US" sz="1000" b="0" i="0" spc="40" baseline="0">
                        <a:solidFill>
                          <a:schemeClr val="tx1"/>
                        </a:solidFill>
                        <a:latin typeface="DM Sans Medium"/>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3">
                        <a:lumMod val="60000"/>
                        <a:lumOff val="40000"/>
                      </a:schemeClr>
                    </a:solidFill>
                  </a:tcPr>
                </a:tc>
                <a:tc>
                  <a:txBody>
                    <a:bodyPr/>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US" sz="1600" b="0" i="0" kern="1200" spc="40" baseline="0">
                          <a:solidFill>
                            <a:schemeClr val="lt1"/>
                          </a:solidFill>
                          <a:latin typeface="DM Sans Medium"/>
                          <a:ea typeface="+mn-ea"/>
                          <a:cs typeface="+mn-cs"/>
                        </a:rPr>
                        <a:t>December 31, 2024</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400936496"/>
                  </a:ext>
                </a:extLst>
              </a:tr>
              <a:tr h="351666">
                <a:tc>
                  <a:txBody>
                    <a:bodyPr/>
                    <a:lstStyle/>
                    <a:p>
                      <a:pPr lvl="0">
                        <a:buNone/>
                      </a:pPr>
                      <a:r>
                        <a:rPr lang="en-US" sz="1600" b="1" i="0">
                          <a:solidFill>
                            <a:schemeClr val="tx2"/>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chemeClr val="tx1"/>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extLst>
                  <a:ext uri="{0D108BD9-81ED-4DB2-BD59-A6C34878D82A}">
                    <a16:rowId xmlns:a16="http://schemas.microsoft.com/office/drawing/2014/main" val="4120237704"/>
                  </a:ext>
                </a:extLst>
              </a:tr>
              <a:tr h="351666">
                <a:tc>
                  <a:txBody>
                    <a:bodyPr/>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$5,707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$2,823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854264">
                <a:tc>
                  <a:txBody>
                    <a:bodyPr/>
                    <a:lstStyle/>
                    <a:p>
                      <a:r>
                        <a:rPr lang="en-US" sz="1600" b="0" i="0">
                          <a:solidFill>
                            <a:srgbClr val="2A2C2E"/>
                          </a:solidFill>
                          <a:latin typeface="DM Sans"/>
                        </a:rPr>
                        <a:t>Accounts receivable and unbilled revenue</a:t>
                      </a:r>
                    </a:p>
                    <a:p>
                      <a:r>
                        <a:rPr lang="en-US" sz="1600" b="0" i="0">
                          <a:solidFill>
                            <a:srgbClr val="2A2C2E"/>
                          </a:solidFill>
                          <a:latin typeface="DM Sans"/>
                        </a:rPr>
                        <a:t>Intangible assets &amp; Goodwill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1,596</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9,235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3,369</a:t>
                      </a:r>
                    </a:p>
                    <a:p>
                      <a:pPr lvl="0" algn="r">
                        <a:lnSpc>
                          <a:spcPts val="1600"/>
                        </a:lnSpc>
                        <a:buNone/>
                      </a:pPr>
                      <a:endParaRPr lang="en-US" sz="1600" b="0" i="0" spc="30" baseline="0">
                        <a:solidFill>
                          <a:srgbClr val="2A2C2E"/>
                        </a:solidFill>
                        <a:latin typeface="DM Sans"/>
                      </a:endParaRPr>
                    </a:p>
                    <a:p>
                      <a:pPr lvl="0" algn="r">
                        <a:lnSpc>
                          <a:spcPts val="1600"/>
                        </a:lnSpc>
                        <a:buNone/>
                      </a:pPr>
                      <a:r>
                        <a:rPr lang="en-US" sz="1600" b="0" i="0" spc="30" baseline="0">
                          <a:solidFill>
                            <a:srgbClr val="2A2C2E"/>
                          </a:solidFill>
                          <a:latin typeface="DM Sans"/>
                        </a:rPr>
                        <a:t>9,353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51666">
                <a:tc>
                  <a:txBody>
                    <a:bodyPr/>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557</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522</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51666">
                <a:tc>
                  <a:txBody>
                    <a:bodyPr/>
                    <a:lstStyle/>
                    <a:p>
                      <a:r>
                        <a:rPr lang="en-US" sz="1600" b="1" i="0">
                          <a:solidFill>
                            <a:schemeClr val="tx1"/>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$17,095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728185527"/>
                  </a:ext>
                </a:extLst>
              </a:tr>
              <a:tr h="1137029">
                <a:tc>
                  <a:txBody>
                    <a:bodyPr/>
                    <a:lstStyle/>
                    <a:p>
                      <a:pPr>
                        <a:lnSpc>
                          <a:spcPts val="1600"/>
                        </a:lnSpc>
                      </a:pPr>
                      <a:r>
                        <a:rPr lang="en-US" sz="1600" b="1" i="0">
                          <a:solidFill>
                            <a:schemeClr val="tx2"/>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$1,648</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$3,739</a:t>
                      </a:r>
                    </a:p>
                    <a:p>
                      <a:pPr marL="0" marR="0" lvl="0" indent="0" algn="r" defTabSz="914400" rtl="0" eaLnBrk="1" fontAlgn="auto" latinLnBrk="0" hangingPunct="1">
                        <a:lnSpc>
                          <a:spcPts val="1600"/>
                        </a:lnSpc>
                        <a:spcBef>
                          <a:spcPts val="0"/>
                        </a:spcBef>
                        <a:spcAft>
                          <a:spcPts val="0"/>
                        </a:spcAft>
                        <a:buClrTx/>
                        <a:buSzTx/>
                        <a:buFontTx/>
                        <a:buNone/>
                        <a:tabLst/>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839462">
                <a:tc>
                  <a:txBody>
                    <a:bodyPr/>
                    <a:lstStyle/>
                    <a:p>
                      <a:pPr>
                        <a:lnSpc>
                          <a:spcPts val="1600"/>
                        </a:lnSpc>
                      </a:pPr>
                      <a:r>
                        <a:rPr lang="en-US" sz="1600" b="1" i="0">
                          <a:solidFill>
                            <a:schemeClr val="tx1"/>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750</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i="0" spc="30" baseline="0">
                          <a:solidFill>
                            <a:srgbClr val="2A2C2E"/>
                          </a:solidFill>
                          <a:latin typeface="DM Sans"/>
                        </a:rPr>
                        <a:t>54</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1,475</a:t>
                      </a:r>
                    </a:p>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139</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51666">
                <a:tc>
                  <a:txBody>
                    <a:bodyPr/>
                    <a:lstStyle/>
                    <a:p>
                      <a:r>
                        <a:rPr lang="en-US" sz="1600" b="1" i="0">
                          <a:solidFill>
                            <a:schemeClr val="tx1"/>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$2,452</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$5,853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61381337"/>
                  </a:ext>
                </a:extLst>
              </a:tr>
              <a:tr h="351666">
                <a:tc>
                  <a:txBody>
                    <a:bodyPr/>
                    <a:lstStyle/>
                    <a:p>
                      <a:r>
                        <a:rPr lang="en-US" sz="1600" b="1" i="0">
                          <a:solidFill>
                            <a:schemeClr val="tx1"/>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$14,643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$10,214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extLst>
                  <a:ext uri="{0D108BD9-81ED-4DB2-BD59-A6C34878D82A}">
                    <a16:rowId xmlns:a16="http://schemas.microsoft.com/office/drawing/2014/main" val="2895725124"/>
                  </a:ext>
                </a:extLst>
              </a:tr>
              <a:tr h="351666">
                <a:tc>
                  <a:txBody>
                    <a:bodyPr/>
                    <a:lstStyle/>
                    <a:p>
                      <a:r>
                        <a:rPr lang="en-US" sz="1600" b="1" i="0">
                          <a:solidFill>
                            <a:schemeClr val="tx1"/>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$17,095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448358138"/>
                  </a:ext>
                </a:extLst>
              </a:tr>
            </a:tbl>
          </a:graphicData>
        </a:graphic>
      </p:graphicFrame>
      <p:sp>
        <p:nvSpPr>
          <p:cNvPr id="2" name="The challenge……">
            <a:extLst>
              <a:ext uri="{FF2B5EF4-FFF2-40B4-BE49-F238E27FC236}">
                <a16:creationId xmlns:a16="http://schemas.microsoft.com/office/drawing/2014/main" id="{6DDC5A90-9E5A-214F-8F2D-94C3F977AD99}"/>
              </a:ext>
            </a:extLst>
          </p:cNvPr>
          <p:cNvSpPr txBox="1"/>
          <p:nvPr/>
        </p:nvSpPr>
        <p:spPr>
          <a:xfrm>
            <a:off x="248265" y="243590"/>
            <a:ext cx="3286243" cy="3847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chemeClr val="tx2"/>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230680" y="604859"/>
            <a:ext cx="8998021" cy="2462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a:pPr>
            <a:r>
              <a:rPr lang="en-US" sz="1600" spc="40">
                <a:solidFill>
                  <a:schemeClr val="tx2"/>
                </a:solidFill>
                <a:latin typeface="DM Sans Medium" pitchFamily="2" charset="77"/>
              </a:rPr>
              <a:t>($ in thousan</a:t>
            </a:r>
            <a:r>
              <a:rPr lang="en-US" sz="1600">
                <a:solidFill>
                  <a:schemeClr val="tx2"/>
                </a:solidFill>
              </a:rPr>
              <a:t>ds</a:t>
            </a:r>
            <a:r>
              <a:rPr lang="en-US" sz="1600" b="1">
                <a:solidFill>
                  <a:schemeClr val="tx2"/>
                </a:solidFill>
              </a:rPr>
              <a:t>)</a:t>
            </a:r>
          </a:p>
        </p:txBody>
      </p:sp>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chemeClr val="tx2"/>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
        <p:nvSpPr>
          <p:cNvPr id="7" name="The challenge……">
            <a:extLst>
              <a:ext uri="{FF2B5EF4-FFF2-40B4-BE49-F238E27FC236}">
                <a16:creationId xmlns:a16="http://schemas.microsoft.com/office/drawing/2014/main" id="{B9A0D219-EFFB-47AE-4DD3-526A2075A985}"/>
              </a:ext>
            </a:extLst>
          </p:cNvPr>
          <p:cNvSpPr txBox="1"/>
          <p:nvPr/>
        </p:nvSpPr>
        <p:spPr>
          <a:xfrm>
            <a:off x="846160" y="6496628"/>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4CFE7CFB-7312-BEF7-A323-50B896C238A5}"/>
              </a:ext>
            </a:extLst>
          </p:cNvPr>
          <p:cNvPicPr>
            <a:picLocks noChangeAspect="1"/>
          </p:cNvPicPr>
          <p:nvPr/>
        </p:nvPicPr>
        <p:blipFill>
          <a:blip r:embed="rId3"/>
          <a:stretch>
            <a:fillRect/>
          </a:stretch>
        </p:blipFill>
        <p:spPr>
          <a:xfrm>
            <a:off x="402300" y="6387838"/>
            <a:ext cx="362079" cy="346880"/>
          </a:xfrm>
          <a:prstGeom prst="rect">
            <a:avLst/>
          </a:prstGeom>
        </p:spPr>
      </p:pic>
    </p:spTree>
    <p:extLst>
      <p:ext uri="{BB962C8B-B14F-4D97-AF65-F5344CB8AC3E}">
        <p14:creationId xmlns:p14="http://schemas.microsoft.com/office/powerpoint/2010/main" val="290073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dirty="0" smtClean="0"/>
              <a:pPr/>
              <a:t>9</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rotWithShape="1">
          <a:blip r:embed="rId2"/>
          <a:srcRect l="4619" t="6986" r="38584"/>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a:spLocks/>
          </p:cNvSpPr>
          <p:nvPr/>
        </p:nvSpPr>
        <p:spPr>
          <a:xfrm>
            <a:off x="609601" y="2865437"/>
            <a:ext cx="4870784" cy="1127126"/>
          </a:xfrm>
          <a:prstGeom prst="rect">
            <a:avLst/>
          </a:prstGeom>
          <a:solidFill>
            <a:schemeClr val="tx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panose="020B0604020202020204"/>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sp>
        <p:nvSpPr>
          <p:cNvPr id="2" name="The challenge……">
            <a:extLst>
              <a:ext uri="{FF2B5EF4-FFF2-40B4-BE49-F238E27FC236}">
                <a16:creationId xmlns:a16="http://schemas.microsoft.com/office/drawing/2014/main" id="{0D5CA343-9100-46B1-BC66-4D777733AE56}"/>
              </a:ext>
            </a:extLst>
          </p:cNvPr>
          <p:cNvSpPr txBox="1"/>
          <p:nvPr/>
        </p:nvSpPr>
        <p:spPr>
          <a:xfrm>
            <a:off x="1058192" y="641711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B3807E22-A923-D1DF-1A87-4024ADEC6AB4}"/>
              </a:ext>
            </a:extLst>
          </p:cNvPr>
          <p:cNvPicPr>
            <a:picLocks noChangeAspect="1"/>
          </p:cNvPicPr>
          <p:nvPr/>
        </p:nvPicPr>
        <p:blipFill>
          <a:blip r:embed="rId3"/>
          <a:stretch>
            <a:fillRect/>
          </a:stretch>
        </p:blipFill>
        <p:spPr>
          <a:xfrm>
            <a:off x="614332" y="6308326"/>
            <a:ext cx="362079" cy="346880"/>
          </a:xfrm>
          <a:prstGeom prst="rect">
            <a:avLst/>
          </a:prstGeom>
        </p:spPr>
      </p:pic>
    </p:spTree>
    <p:extLst>
      <p:ext uri="{BB962C8B-B14F-4D97-AF65-F5344CB8AC3E}">
        <p14:creationId xmlns:p14="http://schemas.microsoft.com/office/powerpoint/2010/main" val="3164883384"/>
      </p:ext>
    </p:extLst>
  </p:cSld>
  <p:clrMapOvr>
    <a:masterClrMapping/>
  </p:clrMapOvr>
</p:sld>
</file>

<file path=ppt/theme/theme1.xml><?xml version="1.0" encoding="utf-8"?>
<a:theme xmlns:a="http://schemas.openxmlformats.org/drawingml/2006/main" name="Office Theme">
  <a:themeElements>
    <a:clrScheme name="VerifyMe 2">
      <a:dk1>
        <a:srgbClr val="102438"/>
      </a:dk1>
      <a:lt1>
        <a:srgbClr val="FFFFFF"/>
      </a:lt1>
      <a:dk2>
        <a:srgbClr val="102438"/>
      </a:dk2>
      <a:lt2>
        <a:srgbClr val="EBEBEB"/>
      </a:lt2>
      <a:accent1>
        <a:srgbClr val="7EBB7D"/>
      </a:accent1>
      <a:accent2>
        <a:srgbClr val="102438"/>
      </a:accent2>
      <a:accent3>
        <a:srgbClr val="7E7E7E"/>
      </a:accent3>
      <a:accent4>
        <a:srgbClr val="7EBB7D"/>
      </a:accent4>
      <a:accent5>
        <a:srgbClr val="F5F2FF"/>
      </a:accent5>
      <a:accent6>
        <a:srgbClr val="222F3E"/>
      </a:accent6>
      <a:hlink>
        <a:srgbClr val="7EBB7D"/>
      </a:hlink>
      <a:folHlink>
        <a:srgbClr val="7EBB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9" ma:contentTypeDescription="Create a new document." ma:contentTypeScope="" ma:versionID="ca92a88da3b4e537e9c3aa0ea3bb39b0">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7610a95ee075f783c1f98a0ff50573c1"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D6A9499-FF50-42EA-963D-89F8B8266443}">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6EB1139-F18A-40F2-8834-A98AA3547C38}">
  <ds:schemaRefs>
    <ds:schemaRef ds:uri="http://schemas.microsoft.com/sharepoint/v3/contenttype/forms"/>
  </ds:schemaRefs>
</ds:datastoreItem>
</file>

<file path=customXml/itemProps3.xml><?xml version="1.0" encoding="utf-8"?>
<ds:datastoreItem xmlns:ds="http://schemas.openxmlformats.org/officeDocument/2006/customXml" ds:itemID="{D818326C-5C85-40F6-BDE0-DCDCFF804C17}">
  <ds:schemaRefs>
    <ds:schemaRef ds:uri="97a2a7f2-74c1-4276-876b-24d8071f76a1"/>
    <ds:schemaRef ds:uri="http://schemas.microsoft.com/office/2006/documentManagement/types"/>
    <ds:schemaRef ds:uri="http://schemas.microsoft.com/office/2006/metadata/properties"/>
    <ds:schemaRef ds:uri="http://www.w3.org/XML/1998/namespace"/>
    <ds:schemaRef ds:uri="6ed76b73-a302-4c2f-b22f-6738fb706649"/>
    <ds:schemaRef ds:uri="http://schemas.openxmlformats.org/package/2006/metadata/core-properties"/>
    <ds:schemaRef ds:uri="http://schemas.microsoft.com/office/infopath/2007/PartnerControls"/>
    <ds:schemaRef ds:uri="http://purl.org/dc/term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2312</Words>
  <Application>Microsoft Office PowerPoint</Application>
  <PresentationFormat>Widescreen</PresentationFormat>
  <Paragraphs>171</Paragraphs>
  <Slides>13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vt:lpstr>
      <vt:lpstr>Calibri</vt:lpstr>
      <vt:lpstr>DM Mono</vt:lpstr>
      <vt:lpstr>DM Mono Medium</vt:lpstr>
      <vt:lpstr>DM San</vt:lpstr>
      <vt:lpstr>DM Sans</vt:lpstr>
      <vt:lpstr>DM Sans Medium</vt:lpstr>
      <vt:lpstr>System Font Regular</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jim@korgroup.onmicrosoft.com</dc:creator>
  <cp:lastModifiedBy>Nancy Meyers</cp:lastModifiedBy>
  <cp:revision>2</cp:revision>
  <cp:lastPrinted>2021-03-31T15:11:07Z</cp:lastPrinted>
  <dcterms:created xsi:type="dcterms:W3CDTF">2021-03-01T20:47:22Z</dcterms:created>
  <dcterms:modified xsi:type="dcterms:W3CDTF">2025-05-12T15:14:56Z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0x0101008492D59EC0BE7B448A83B4612812C623</vt:lpwstr>
  </property>
  <property fmtid="{D5CDD505-2E9C-101B-9397-08002B2CF9AE}" pid="3" name="MediaServiceImageTags">
    <vt:lpwstr/>
  </property>
</Properties>
</file>